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3" r:id="rId4"/>
    <p:sldId id="267" r:id="rId5"/>
    <p:sldId id="265" r:id="rId6"/>
    <p:sldId id="266" r:id="rId7"/>
    <p:sldId id="268" r:id="rId8"/>
    <p:sldId id="269" r:id="rId9"/>
    <p:sldId id="258" r:id="rId10"/>
    <p:sldId id="259" r:id="rId11"/>
    <p:sldId id="270" r:id="rId12"/>
    <p:sldId id="271" r:id="rId13"/>
    <p:sldId id="261" r:id="rId1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E6"/>
    <a:srgbClr val="005696"/>
    <a:srgbClr val="B50724"/>
    <a:srgbClr val="B9033B"/>
    <a:srgbClr val="E05720"/>
    <a:srgbClr val="00B050"/>
    <a:srgbClr val="AB2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52B2F1-2C9E-4DAB-B3C6-C3826A43134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590A7F8-75AF-4BE2-A7FD-968F6BFA7579}">
      <dgm:prSet phldrT="[Text]"/>
      <dgm:spPr>
        <a:solidFill>
          <a:srgbClr val="AB2400"/>
        </a:solidFill>
      </dgm:spPr>
      <dgm:t>
        <a:bodyPr/>
        <a:lstStyle/>
        <a:p>
          <a:r>
            <a:rPr lang="pt-PT" dirty="0" smtClean="0"/>
            <a:t>Escolha do Projeto</a:t>
          </a:r>
          <a:endParaRPr lang="pt-PT" dirty="0"/>
        </a:p>
      </dgm:t>
    </dgm:pt>
    <dgm:pt modelId="{4B11DE76-C1FE-4E07-B844-B2E17AEFA50C}" type="parTrans" cxnId="{5D8E85BF-FE3F-4491-99B6-6D8D549C2949}">
      <dgm:prSet/>
      <dgm:spPr/>
      <dgm:t>
        <a:bodyPr/>
        <a:lstStyle/>
        <a:p>
          <a:endParaRPr lang="pt-PT"/>
        </a:p>
      </dgm:t>
    </dgm:pt>
    <dgm:pt modelId="{D67CDD22-5674-4ABE-A26C-22CEC8C203A0}" type="sibTrans" cxnId="{5D8E85BF-FE3F-4491-99B6-6D8D549C2949}">
      <dgm:prSet/>
      <dgm:spPr/>
      <dgm:t>
        <a:bodyPr/>
        <a:lstStyle/>
        <a:p>
          <a:endParaRPr lang="pt-PT"/>
        </a:p>
      </dgm:t>
    </dgm:pt>
    <dgm:pt modelId="{85584442-4516-4388-971E-9A3CD4A7218E}">
      <dgm:prSet phldrT="[Text]"/>
      <dgm:spPr>
        <a:solidFill>
          <a:srgbClr val="AB2400"/>
        </a:solidFill>
      </dgm:spPr>
      <dgm:t>
        <a:bodyPr/>
        <a:lstStyle/>
        <a:p>
          <a:r>
            <a:rPr lang="pt-PT" dirty="0" smtClean="0"/>
            <a:t>Desenvolvimento e Simulações</a:t>
          </a:r>
          <a:endParaRPr lang="pt-PT" dirty="0"/>
        </a:p>
      </dgm:t>
    </dgm:pt>
    <dgm:pt modelId="{60A9A3AF-8566-4209-9A5B-71DE380A9847}" type="parTrans" cxnId="{6801BE6D-9453-4370-BD3B-658CF31F319D}">
      <dgm:prSet/>
      <dgm:spPr/>
      <dgm:t>
        <a:bodyPr/>
        <a:lstStyle/>
        <a:p>
          <a:endParaRPr lang="pt-PT"/>
        </a:p>
      </dgm:t>
    </dgm:pt>
    <dgm:pt modelId="{ABC1244E-37D8-42D8-9405-244D4555C291}" type="sibTrans" cxnId="{6801BE6D-9453-4370-BD3B-658CF31F319D}">
      <dgm:prSet/>
      <dgm:spPr/>
      <dgm:t>
        <a:bodyPr/>
        <a:lstStyle/>
        <a:p>
          <a:endParaRPr lang="pt-PT"/>
        </a:p>
      </dgm:t>
    </dgm:pt>
    <dgm:pt modelId="{83E43283-9303-4CAA-96F4-B249C0E65510}">
      <dgm:prSet phldrT="[Text]"/>
      <dgm:spPr>
        <a:solidFill>
          <a:srgbClr val="AE2D0B"/>
        </a:solidFill>
      </dgm:spPr>
      <dgm:t>
        <a:bodyPr/>
        <a:lstStyle/>
        <a:p>
          <a:r>
            <a:rPr lang="pt-PT" dirty="0" smtClean="0"/>
            <a:t>Integração e Testes Finais</a:t>
          </a:r>
          <a:endParaRPr lang="pt-PT" dirty="0"/>
        </a:p>
      </dgm:t>
    </dgm:pt>
    <dgm:pt modelId="{933EACF0-A373-40BE-A321-8A20E39C8C1F}" type="parTrans" cxnId="{37DAC069-1F3C-4383-89F9-077956B5F491}">
      <dgm:prSet/>
      <dgm:spPr/>
      <dgm:t>
        <a:bodyPr/>
        <a:lstStyle/>
        <a:p>
          <a:endParaRPr lang="pt-PT"/>
        </a:p>
      </dgm:t>
    </dgm:pt>
    <dgm:pt modelId="{AA2E2B93-AE70-44EE-A311-4365EF4ABEA7}" type="sibTrans" cxnId="{37DAC069-1F3C-4383-89F9-077956B5F491}">
      <dgm:prSet/>
      <dgm:spPr/>
      <dgm:t>
        <a:bodyPr/>
        <a:lstStyle/>
        <a:p>
          <a:endParaRPr lang="pt-PT"/>
        </a:p>
      </dgm:t>
    </dgm:pt>
    <dgm:pt modelId="{9C4F851B-882E-4655-88EF-0D64E5853CEE}">
      <dgm:prSet phldrT="[Text]"/>
      <dgm:spPr>
        <a:solidFill>
          <a:srgbClr val="AB2400"/>
        </a:solidFill>
      </dgm:spPr>
      <dgm:t>
        <a:bodyPr/>
        <a:lstStyle/>
        <a:p>
          <a:r>
            <a:rPr lang="pt-PT" dirty="0" smtClean="0"/>
            <a:t>Planeamento do Projeto</a:t>
          </a:r>
          <a:endParaRPr lang="pt-PT" dirty="0"/>
        </a:p>
      </dgm:t>
    </dgm:pt>
    <dgm:pt modelId="{255F75E5-7A57-4A91-84D1-FF7DC07C954D}" type="parTrans" cxnId="{0BF91594-5546-4477-8B91-32E8A6E1DD88}">
      <dgm:prSet/>
      <dgm:spPr/>
      <dgm:t>
        <a:bodyPr/>
        <a:lstStyle/>
        <a:p>
          <a:endParaRPr lang="pt-PT"/>
        </a:p>
      </dgm:t>
    </dgm:pt>
    <dgm:pt modelId="{DC12658C-7C36-455B-B10A-B2A4E70DD7FA}" type="sibTrans" cxnId="{0BF91594-5546-4477-8B91-32E8A6E1DD88}">
      <dgm:prSet/>
      <dgm:spPr/>
      <dgm:t>
        <a:bodyPr/>
        <a:lstStyle/>
        <a:p>
          <a:endParaRPr lang="pt-PT"/>
        </a:p>
      </dgm:t>
    </dgm:pt>
    <dgm:pt modelId="{ECE27ECE-B3E3-4CB7-BD7C-487E50C4A7BA}" type="pres">
      <dgm:prSet presAssocID="{D452B2F1-2C9E-4DAB-B3C6-C3826A431345}" presName="Name0" presStyleCnt="0">
        <dgm:presLayoutVars>
          <dgm:dir/>
          <dgm:animLvl val="lvl"/>
          <dgm:resizeHandles val="exact"/>
        </dgm:presLayoutVars>
      </dgm:prSet>
      <dgm:spPr/>
    </dgm:pt>
    <dgm:pt modelId="{3A316306-3509-4913-A7D5-59BEB52D4F99}" type="pres">
      <dgm:prSet presAssocID="{C590A7F8-75AF-4BE2-A7FD-968F6BFA7579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B02CEAC-4D40-4C99-8E94-89747171E0E0}" type="pres">
      <dgm:prSet presAssocID="{D67CDD22-5674-4ABE-A26C-22CEC8C203A0}" presName="parTxOnlySpace" presStyleCnt="0"/>
      <dgm:spPr/>
    </dgm:pt>
    <dgm:pt modelId="{D9A25985-8ED9-4557-AD4C-7E1D1D810826}" type="pres">
      <dgm:prSet presAssocID="{9C4F851B-882E-4655-88EF-0D64E5853CEE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593A9B2-06E2-44F4-8159-E5A2FFA8C352}" type="pres">
      <dgm:prSet presAssocID="{DC12658C-7C36-455B-B10A-B2A4E70DD7FA}" presName="parTxOnlySpace" presStyleCnt="0"/>
      <dgm:spPr/>
    </dgm:pt>
    <dgm:pt modelId="{72DD28FC-8838-4DAF-93A8-7AA0844D1178}" type="pres">
      <dgm:prSet presAssocID="{85584442-4516-4388-971E-9A3CD4A7218E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F82AA41-8F53-431C-B504-0D9359B99239}" type="pres">
      <dgm:prSet presAssocID="{ABC1244E-37D8-42D8-9405-244D4555C291}" presName="parTxOnlySpace" presStyleCnt="0"/>
      <dgm:spPr/>
    </dgm:pt>
    <dgm:pt modelId="{78AEDD23-FD8E-4D5F-B6EC-62E1D0D5675E}" type="pres">
      <dgm:prSet presAssocID="{83E43283-9303-4CAA-96F4-B249C0E65510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EC3A4457-90B2-4B26-A20C-DA56EBBD41C2}" type="presOf" srcId="{D452B2F1-2C9E-4DAB-B3C6-C3826A431345}" destId="{ECE27ECE-B3E3-4CB7-BD7C-487E50C4A7BA}" srcOrd="0" destOrd="0" presId="urn:microsoft.com/office/officeart/2005/8/layout/chevron1"/>
    <dgm:cxn modelId="{5D8E85BF-FE3F-4491-99B6-6D8D549C2949}" srcId="{D452B2F1-2C9E-4DAB-B3C6-C3826A431345}" destId="{C590A7F8-75AF-4BE2-A7FD-968F6BFA7579}" srcOrd="0" destOrd="0" parTransId="{4B11DE76-C1FE-4E07-B844-B2E17AEFA50C}" sibTransId="{D67CDD22-5674-4ABE-A26C-22CEC8C203A0}"/>
    <dgm:cxn modelId="{37DAC069-1F3C-4383-89F9-077956B5F491}" srcId="{D452B2F1-2C9E-4DAB-B3C6-C3826A431345}" destId="{83E43283-9303-4CAA-96F4-B249C0E65510}" srcOrd="3" destOrd="0" parTransId="{933EACF0-A373-40BE-A321-8A20E39C8C1F}" sibTransId="{AA2E2B93-AE70-44EE-A311-4365EF4ABEA7}"/>
    <dgm:cxn modelId="{5552AD91-96F1-4664-BC35-214E8AFE333F}" type="presOf" srcId="{85584442-4516-4388-971E-9A3CD4A7218E}" destId="{72DD28FC-8838-4DAF-93A8-7AA0844D1178}" srcOrd="0" destOrd="0" presId="urn:microsoft.com/office/officeart/2005/8/layout/chevron1"/>
    <dgm:cxn modelId="{6801BE6D-9453-4370-BD3B-658CF31F319D}" srcId="{D452B2F1-2C9E-4DAB-B3C6-C3826A431345}" destId="{85584442-4516-4388-971E-9A3CD4A7218E}" srcOrd="2" destOrd="0" parTransId="{60A9A3AF-8566-4209-9A5B-71DE380A9847}" sibTransId="{ABC1244E-37D8-42D8-9405-244D4555C291}"/>
    <dgm:cxn modelId="{664C69E4-511B-4067-95D1-DE8D6371895F}" type="presOf" srcId="{C590A7F8-75AF-4BE2-A7FD-968F6BFA7579}" destId="{3A316306-3509-4913-A7D5-59BEB52D4F99}" srcOrd="0" destOrd="0" presId="urn:microsoft.com/office/officeart/2005/8/layout/chevron1"/>
    <dgm:cxn modelId="{0BF91594-5546-4477-8B91-32E8A6E1DD88}" srcId="{D452B2F1-2C9E-4DAB-B3C6-C3826A431345}" destId="{9C4F851B-882E-4655-88EF-0D64E5853CEE}" srcOrd="1" destOrd="0" parTransId="{255F75E5-7A57-4A91-84D1-FF7DC07C954D}" sibTransId="{DC12658C-7C36-455B-B10A-B2A4E70DD7FA}"/>
    <dgm:cxn modelId="{F0968F69-9841-4793-B10D-602A48A04121}" type="presOf" srcId="{9C4F851B-882E-4655-88EF-0D64E5853CEE}" destId="{D9A25985-8ED9-4557-AD4C-7E1D1D810826}" srcOrd="0" destOrd="0" presId="urn:microsoft.com/office/officeart/2005/8/layout/chevron1"/>
    <dgm:cxn modelId="{095788B3-253D-4EFD-9CF1-5D31B7D9BEB7}" type="presOf" srcId="{83E43283-9303-4CAA-96F4-B249C0E65510}" destId="{78AEDD23-FD8E-4D5F-B6EC-62E1D0D5675E}" srcOrd="0" destOrd="0" presId="urn:microsoft.com/office/officeart/2005/8/layout/chevron1"/>
    <dgm:cxn modelId="{67151338-84F5-49CB-B550-FA90382413E1}" type="presParOf" srcId="{ECE27ECE-B3E3-4CB7-BD7C-487E50C4A7BA}" destId="{3A316306-3509-4913-A7D5-59BEB52D4F99}" srcOrd="0" destOrd="0" presId="urn:microsoft.com/office/officeart/2005/8/layout/chevron1"/>
    <dgm:cxn modelId="{FDBBF977-EE1E-4D53-8248-7487F766E8AB}" type="presParOf" srcId="{ECE27ECE-B3E3-4CB7-BD7C-487E50C4A7BA}" destId="{DB02CEAC-4D40-4C99-8E94-89747171E0E0}" srcOrd="1" destOrd="0" presId="urn:microsoft.com/office/officeart/2005/8/layout/chevron1"/>
    <dgm:cxn modelId="{A228FAAC-78BF-4569-9620-653DD58AF871}" type="presParOf" srcId="{ECE27ECE-B3E3-4CB7-BD7C-487E50C4A7BA}" destId="{D9A25985-8ED9-4557-AD4C-7E1D1D810826}" srcOrd="2" destOrd="0" presId="urn:microsoft.com/office/officeart/2005/8/layout/chevron1"/>
    <dgm:cxn modelId="{F65407F4-7A1A-4015-848B-D864A6F1648A}" type="presParOf" srcId="{ECE27ECE-B3E3-4CB7-BD7C-487E50C4A7BA}" destId="{D593A9B2-06E2-44F4-8159-E5A2FFA8C352}" srcOrd="3" destOrd="0" presId="urn:microsoft.com/office/officeart/2005/8/layout/chevron1"/>
    <dgm:cxn modelId="{3825191E-103B-4338-8849-46CA03EC995D}" type="presParOf" srcId="{ECE27ECE-B3E3-4CB7-BD7C-487E50C4A7BA}" destId="{72DD28FC-8838-4DAF-93A8-7AA0844D1178}" srcOrd="4" destOrd="0" presId="urn:microsoft.com/office/officeart/2005/8/layout/chevron1"/>
    <dgm:cxn modelId="{466B51D7-3BD1-4239-8B1D-8E51BC01E92C}" type="presParOf" srcId="{ECE27ECE-B3E3-4CB7-BD7C-487E50C4A7BA}" destId="{0F82AA41-8F53-431C-B504-0D9359B99239}" srcOrd="5" destOrd="0" presId="urn:microsoft.com/office/officeart/2005/8/layout/chevron1"/>
    <dgm:cxn modelId="{2FB16921-3689-463C-A727-B57A51210859}" type="presParOf" srcId="{ECE27ECE-B3E3-4CB7-BD7C-487E50C4A7BA}" destId="{78AEDD23-FD8E-4D5F-B6EC-62E1D0D5675E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16306-3509-4913-A7D5-59BEB52D4F99}">
      <dsp:nvSpPr>
        <dsp:cNvPr id="0" name=""/>
        <dsp:cNvSpPr/>
      </dsp:nvSpPr>
      <dsp:spPr>
        <a:xfrm>
          <a:off x="4061" y="2236464"/>
          <a:ext cx="2364345" cy="945738"/>
        </a:xfrm>
        <a:prstGeom prst="chevron">
          <a:avLst/>
        </a:prstGeom>
        <a:solidFill>
          <a:srgbClr val="AB24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300" kern="1200" dirty="0" smtClean="0"/>
            <a:t>Escolha do Projeto</a:t>
          </a:r>
          <a:endParaRPr lang="pt-PT" sz="1300" kern="1200" dirty="0"/>
        </a:p>
      </dsp:txBody>
      <dsp:txXfrm>
        <a:off x="476930" y="2236464"/>
        <a:ext cx="1418607" cy="945738"/>
      </dsp:txXfrm>
    </dsp:sp>
    <dsp:sp modelId="{D9A25985-8ED9-4557-AD4C-7E1D1D810826}">
      <dsp:nvSpPr>
        <dsp:cNvPr id="0" name=""/>
        <dsp:cNvSpPr/>
      </dsp:nvSpPr>
      <dsp:spPr>
        <a:xfrm>
          <a:off x="2131972" y="2236464"/>
          <a:ext cx="2364345" cy="945738"/>
        </a:xfrm>
        <a:prstGeom prst="chevron">
          <a:avLst/>
        </a:prstGeom>
        <a:solidFill>
          <a:srgbClr val="AB24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300" kern="1200" dirty="0" smtClean="0"/>
            <a:t>Planeamento do Projeto</a:t>
          </a:r>
          <a:endParaRPr lang="pt-PT" sz="1300" kern="1200" dirty="0"/>
        </a:p>
      </dsp:txBody>
      <dsp:txXfrm>
        <a:off x="2604841" y="2236464"/>
        <a:ext cx="1418607" cy="945738"/>
      </dsp:txXfrm>
    </dsp:sp>
    <dsp:sp modelId="{72DD28FC-8838-4DAF-93A8-7AA0844D1178}">
      <dsp:nvSpPr>
        <dsp:cNvPr id="0" name=""/>
        <dsp:cNvSpPr/>
      </dsp:nvSpPr>
      <dsp:spPr>
        <a:xfrm>
          <a:off x="4259884" y="2236464"/>
          <a:ext cx="2364345" cy="945738"/>
        </a:xfrm>
        <a:prstGeom prst="chevron">
          <a:avLst/>
        </a:prstGeom>
        <a:solidFill>
          <a:srgbClr val="AB24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300" kern="1200" dirty="0" smtClean="0"/>
            <a:t>Desenvolvimento e Simulações</a:t>
          </a:r>
          <a:endParaRPr lang="pt-PT" sz="1300" kern="1200" dirty="0"/>
        </a:p>
      </dsp:txBody>
      <dsp:txXfrm>
        <a:off x="4732753" y="2236464"/>
        <a:ext cx="1418607" cy="945738"/>
      </dsp:txXfrm>
    </dsp:sp>
    <dsp:sp modelId="{78AEDD23-FD8E-4D5F-B6EC-62E1D0D5675E}">
      <dsp:nvSpPr>
        <dsp:cNvPr id="0" name=""/>
        <dsp:cNvSpPr/>
      </dsp:nvSpPr>
      <dsp:spPr>
        <a:xfrm>
          <a:off x="6387795" y="2236464"/>
          <a:ext cx="2364345" cy="945738"/>
        </a:xfrm>
        <a:prstGeom prst="chevron">
          <a:avLst/>
        </a:prstGeom>
        <a:solidFill>
          <a:srgbClr val="AE2D0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300" kern="1200" dirty="0" smtClean="0"/>
            <a:t>Integração e Testes Finais</a:t>
          </a:r>
          <a:endParaRPr lang="pt-PT" sz="1300" kern="1200" dirty="0"/>
        </a:p>
      </dsp:txBody>
      <dsp:txXfrm>
        <a:off x="6860664" y="2236464"/>
        <a:ext cx="1418607" cy="945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526A2-68DA-4906-8FBC-82568729F73D}" type="datetimeFigureOut">
              <a:rPr lang="pt-PT" smtClean="0"/>
              <a:t>23-11-2013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DF6AF20-1023-448A-8B74-6C2751F9CF9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0682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526A2-68DA-4906-8FBC-82568729F73D}" type="datetimeFigureOut">
              <a:rPr lang="pt-PT" smtClean="0"/>
              <a:t>23-11-2013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AF20-1023-448A-8B74-6C2751F9CF9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3116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526A2-68DA-4906-8FBC-82568729F73D}" type="datetimeFigureOut">
              <a:rPr lang="pt-PT" smtClean="0"/>
              <a:t>23-11-2013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AF20-1023-448A-8B74-6C2751F9CF9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107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526A2-68DA-4906-8FBC-82568729F73D}" type="datetimeFigureOut">
              <a:rPr lang="pt-PT" smtClean="0"/>
              <a:t>23-11-2013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AF20-1023-448A-8B74-6C2751F9CF9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5723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68526A2-68DA-4906-8FBC-82568729F73D}" type="datetimeFigureOut">
              <a:rPr lang="pt-PT" smtClean="0"/>
              <a:t>23-11-2013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pt-P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DF6AF20-1023-448A-8B74-6C2751F9CF9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888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526A2-68DA-4906-8FBC-82568729F73D}" type="datetimeFigureOut">
              <a:rPr lang="pt-PT" smtClean="0"/>
              <a:t>23-11-2013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AF20-1023-448A-8B74-6C2751F9CF9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9177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526A2-68DA-4906-8FBC-82568729F73D}" type="datetimeFigureOut">
              <a:rPr lang="pt-PT" smtClean="0"/>
              <a:t>23-11-2013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AF20-1023-448A-8B74-6C2751F9CF9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736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526A2-68DA-4906-8FBC-82568729F73D}" type="datetimeFigureOut">
              <a:rPr lang="pt-PT" smtClean="0"/>
              <a:t>23-11-2013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AF20-1023-448A-8B74-6C2751F9CF9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2736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526A2-68DA-4906-8FBC-82568729F73D}" type="datetimeFigureOut">
              <a:rPr lang="pt-PT" smtClean="0"/>
              <a:t>23-11-2013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AF20-1023-448A-8B74-6C2751F9CF9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157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526A2-68DA-4906-8FBC-82568729F73D}" type="datetimeFigureOut">
              <a:rPr lang="pt-PT" smtClean="0"/>
              <a:t>23-11-2013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AF20-1023-448A-8B74-6C2751F9CF9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333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526A2-68DA-4906-8FBC-82568729F73D}" type="datetimeFigureOut">
              <a:rPr lang="pt-PT" smtClean="0"/>
              <a:t>23-11-2013</a:t>
            </a:fld>
            <a:endParaRPr lang="pt-P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AF20-1023-448A-8B74-6C2751F9CF9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28792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8526A2-68DA-4906-8FBC-82568729F73D}" type="datetimeFigureOut">
              <a:rPr lang="pt-PT" smtClean="0"/>
              <a:t>23-11-2013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DF6AF20-1023-448A-8B74-6C2751F9CF9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7053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Tiago\Google%20Drive\SEAI\WonderFly%20Project\10%20-%20Planeamento\Gantt_v1.1_TR.mp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Tiago\Google%20Drive\SEAI\WonderFly%20Project\10%20-%20Planeamento\Gantt_v1.1_TR.m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88275" y="3090928"/>
            <a:ext cx="6774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/>
              <a:t>Sistemas de Engenharia – Automação e Instrumentação</a:t>
            </a:r>
            <a:endParaRPr lang="pt-PT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335626" y="1870499"/>
            <a:ext cx="5679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800" dirty="0" err="1"/>
              <a:t>WonderFly</a:t>
            </a:r>
            <a:r>
              <a:rPr lang="pt-PT" sz="4800" dirty="0"/>
              <a:t> Project</a:t>
            </a:r>
          </a:p>
        </p:txBody>
      </p:sp>
    </p:spTree>
    <p:extLst>
      <p:ext uri="{BB962C8B-B14F-4D97-AF65-F5344CB8AC3E}">
        <p14:creationId xmlns:p14="http://schemas.microsoft.com/office/powerpoint/2010/main" val="230246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Trabalho prático</a:t>
            </a:r>
            <a:endParaRPr lang="pt-PT" dirty="0"/>
          </a:p>
        </p:txBody>
      </p:sp>
      <p:sp>
        <p:nvSpPr>
          <p:cNvPr id="10" name="TextBox 9"/>
          <p:cNvSpPr txBox="1"/>
          <p:nvPr/>
        </p:nvSpPr>
        <p:spPr>
          <a:xfrm>
            <a:off x="1429556" y="2265284"/>
            <a:ext cx="47136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PT" sz="1600" dirty="0" smtClean="0"/>
              <a:t>Reconhecimento de alvos usando imagens não reais com um fundo uniforme, </a:t>
            </a:r>
            <a:r>
              <a:rPr lang="pt-PT" sz="1600" dirty="0"/>
              <a:t>em </a:t>
            </a:r>
            <a:r>
              <a:rPr lang="pt-PT" sz="1600" dirty="0" err="1" smtClean="0"/>
              <a:t>Matlab</a:t>
            </a:r>
            <a:r>
              <a:rPr lang="pt-PT" sz="1600" dirty="0" smtClean="0"/>
              <a:t>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PT" sz="1600" dirty="0" smtClean="0"/>
              <a:t>Configuração do software necessário para a realização de missões (</a:t>
            </a:r>
            <a:r>
              <a:rPr lang="pt-PT" sz="1600" dirty="0" err="1" smtClean="0"/>
              <a:t>Dune</a:t>
            </a:r>
            <a:r>
              <a:rPr lang="pt-PT" sz="1600" dirty="0"/>
              <a:t>,</a:t>
            </a:r>
            <a:r>
              <a:rPr lang="pt-PT" sz="1600" dirty="0" smtClean="0"/>
              <a:t> </a:t>
            </a:r>
            <a:r>
              <a:rPr lang="pt-PT" sz="1600" dirty="0" err="1" smtClean="0"/>
              <a:t>Neptus</a:t>
            </a:r>
            <a:r>
              <a:rPr lang="pt-PT" sz="1600" dirty="0" smtClean="0"/>
              <a:t> e </a:t>
            </a:r>
            <a:r>
              <a:rPr lang="pt-PT" sz="1600" dirty="0" err="1" smtClean="0"/>
              <a:t>Mission</a:t>
            </a:r>
            <a:r>
              <a:rPr lang="pt-PT" sz="1600" dirty="0" smtClean="0"/>
              <a:t> </a:t>
            </a:r>
            <a:r>
              <a:rPr lang="pt-PT" sz="1600" dirty="0" err="1" smtClean="0"/>
              <a:t>Planner</a:t>
            </a:r>
            <a:r>
              <a:rPr lang="pt-PT" sz="1600" dirty="0" smtClean="0"/>
              <a:t>/</a:t>
            </a:r>
            <a:r>
              <a:rPr lang="pt-PT" sz="1600" dirty="0" err="1" smtClean="0"/>
              <a:t>MAVproxy</a:t>
            </a:r>
            <a:r>
              <a:rPr lang="pt-PT" sz="1600" dirty="0" smtClean="0"/>
              <a:t>);</a:t>
            </a:r>
            <a:endParaRPr lang="pt-PT" sz="16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PT" sz="1600" dirty="0" smtClean="0"/>
              <a:t>Simulação de uma missão simples a realizar pela </a:t>
            </a:r>
            <a:r>
              <a:rPr lang="pt-PT" sz="1600" dirty="0"/>
              <a:t>aeronave (deslocação até um ponto e aí </a:t>
            </a:r>
            <a:r>
              <a:rPr lang="pt-PT" sz="1600" dirty="0" smtClean="0"/>
              <a:t>a aeronave fica </a:t>
            </a:r>
            <a:r>
              <a:rPr lang="pt-PT" sz="1600" dirty="0"/>
              <a:t>a </a:t>
            </a:r>
            <a:r>
              <a:rPr lang="pt-PT" sz="1600" dirty="0" smtClean="0"/>
              <a:t>rodar).</a:t>
            </a:r>
            <a:endParaRPr lang="pt-PT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847484" y="2265284"/>
            <a:ext cx="47136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PT" sz="1600" dirty="0" smtClean="0"/>
              <a:t>Programar câmara </a:t>
            </a:r>
            <a:r>
              <a:rPr lang="pt-PT" sz="1600" dirty="0"/>
              <a:t>a utilizar nas </a:t>
            </a:r>
            <a:r>
              <a:rPr lang="pt-PT" sz="1600" dirty="0" smtClean="0"/>
              <a:t>missões, através do </a:t>
            </a:r>
            <a:r>
              <a:rPr lang="pt-PT" sz="1600" dirty="0" err="1" smtClean="0"/>
              <a:t>gPhoto</a:t>
            </a:r>
            <a:r>
              <a:rPr lang="pt-PT" sz="1600" dirty="0" smtClean="0"/>
              <a:t> e respetiva biblioteca (</a:t>
            </a:r>
            <a:r>
              <a:rPr lang="pt-PT" sz="1600" dirty="0" err="1"/>
              <a:t>libgphoto</a:t>
            </a:r>
            <a:r>
              <a:rPr lang="pt-PT" sz="1600" dirty="0" smtClean="0"/>
              <a:t>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PT" sz="1600" dirty="0" smtClean="0"/>
              <a:t>Extração das características dos alvos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PT" sz="1600" dirty="0" smtClean="0"/>
              <a:t>Criar plano de voo a executar pelo sistema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PT" sz="1600" dirty="0" err="1" smtClean="0"/>
              <a:t>Airdrop</a:t>
            </a:r>
            <a:endParaRPr lang="pt-PT" sz="16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PT" sz="1600" dirty="0" smtClean="0"/>
              <a:t>Implementar no sistema real (interligar processador (</a:t>
            </a:r>
            <a:r>
              <a:rPr lang="pt-PT" sz="1600" dirty="0" err="1" smtClean="0"/>
              <a:t>BeagleBone</a:t>
            </a:r>
            <a:r>
              <a:rPr lang="pt-PT" sz="1600" dirty="0" smtClean="0"/>
              <a:t> </a:t>
            </a:r>
            <a:r>
              <a:rPr lang="pt-PT" sz="1600" dirty="0" err="1" smtClean="0"/>
              <a:t>Black</a:t>
            </a:r>
            <a:r>
              <a:rPr lang="pt-PT" sz="1600" dirty="0" smtClean="0"/>
              <a:t>), </a:t>
            </a:r>
            <a:r>
              <a:rPr lang="pt-PT" sz="1600" dirty="0" smtClean="0"/>
              <a:t> câmara </a:t>
            </a:r>
            <a:r>
              <a:rPr lang="pt-PT" sz="1600" dirty="0" smtClean="0"/>
              <a:t>(Nikon </a:t>
            </a:r>
            <a:r>
              <a:rPr lang="pt-PT" sz="1600" dirty="0" err="1"/>
              <a:t>CoolPix</a:t>
            </a:r>
            <a:r>
              <a:rPr lang="pt-PT" sz="1600" dirty="0"/>
              <a:t> </a:t>
            </a:r>
            <a:r>
              <a:rPr lang="pt-PT" sz="1600" dirty="0" smtClean="0"/>
              <a:t>S3300), </a:t>
            </a:r>
            <a:r>
              <a:rPr lang="pt-PT" sz="1600" dirty="0" smtClean="0"/>
              <a:t> piloto </a:t>
            </a:r>
            <a:r>
              <a:rPr lang="pt-PT" sz="1600" dirty="0" smtClean="0"/>
              <a:t>automático </a:t>
            </a:r>
            <a:r>
              <a:rPr lang="pt-PT" sz="1600" dirty="0"/>
              <a:t>(</a:t>
            </a:r>
            <a:r>
              <a:rPr lang="pt-PT" sz="1600" dirty="0" err="1"/>
              <a:t>Ardupilot</a:t>
            </a:r>
            <a:r>
              <a:rPr lang="pt-PT" sz="1600" dirty="0"/>
              <a:t>), </a:t>
            </a:r>
            <a:r>
              <a:rPr lang="pt-PT" sz="1600" dirty="0" smtClean="0"/>
              <a:t> sensores </a:t>
            </a:r>
            <a:r>
              <a:rPr lang="pt-PT" sz="1600" dirty="0"/>
              <a:t>e </a:t>
            </a:r>
            <a:r>
              <a:rPr lang="pt-PT" sz="1600" dirty="0" smtClean="0"/>
              <a:t>atuadores</a:t>
            </a:r>
            <a:endParaRPr lang="pt-PT" sz="1600" dirty="0" smtClean="0"/>
          </a:p>
        </p:txBody>
      </p:sp>
      <p:sp>
        <p:nvSpPr>
          <p:cNvPr id="9" name="TextBox 4">
            <a:hlinkClick r:id="rId2" action="ppaction://hlinkfile"/>
          </p:cNvPr>
          <p:cNvSpPr txBox="1"/>
          <p:nvPr/>
        </p:nvSpPr>
        <p:spPr>
          <a:xfrm>
            <a:off x="1429556" y="1874432"/>
            <a:ext cx="3876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Trabalhos realizados:</a:t>
            </a:r>
          </a:p>
        </p:txBody>
      </p:sp>
      <p:sp>
        <p:nvSpPr>
          <p:cNvPr id="11" name="TextBox 5">
            <a:hlinkClick r:id="rId2" action="ppaction://hlinkfile"/>
          </p:cNvPr>
          <p:cNvSpPr txBox="1"/>
          <p:nvPr/>
        </p:nvSpPr>
        <p:spPr>
          <a:xfrm>
            <a:off x="6774289" y="1874432"/>
            <a:ext cx="3713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Trabalhos a realizar:</a:t>
            </a: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355518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Dificuldades no voo autónomo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786558"/>
            <a:ext cx="10058400" cy="49426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Tx/>
              <a:buFont typeface="Wingdings" panose="05000000000000000000" pitchFamily="2" charset="2"/>
              <a:buChar char="v"/>
            </a:pPr>
            <a:r>
              <a:rPr lang="pt-PT" sz="1600" dirty="0" smtClean="0"/>
              <a:t>  Como o software usado foi criado pelo LSTL, a informação existente na web sobre simulação de um piloto automático, na sua maioria, não era de interesse do projeto. Para o auxilio existe apenas um tutorial, que carece ainda de alguma informação, tal como:</a:t>
            </a:r>
          </a:p>
          <a:p>
            <a:pPr lvl="1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pt-PT" sz="1600" dirty="0" smtClean="0"/>
              <a:t>Muitas bibliotecas necessárias não são mencionadas;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pt-PT" sz="1600" dirty="0" smtClean="0"/>
              <a:t>Não existe uma ideia clara de qual deve ser a organização das pastas, levando muitas vezes a erros inesperados;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pt-PT" sz="1600" dirty="0" smtClean="0"/>
              <a:t>Falta de explicação de alguns comandos/instruções a usar. Assim como falta de informação sobre a interligação entre os softwares usados;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pt-PT" sz="1600" dirty="0" smtClean="0"/>
              <a:t>Não é informado que é necessária a utilização do </a:t>
            </a:r>
            <a:r>
              <a:rPr lang="pt-PT" sz="1600" dirty="0" err="1" smtClean="0"/>
              <a:t>Mission</a:t>
            </a:r>
            <a:r>
              <a:rPr lang="pt-PT" sz="1600" dirty="0" smtClean="0"/>
              <a:t> </a:t>
            </a:r>
            <a:r>
              <a:rPr lang="pt-PT" sz="1600" dirty="0" err="1" smtClean="0"/>
              <a:t>Planner</a:t>
            </a:r>
            <a:r>
              <a:rPr lang="pt-PT" sz="1600" dirty="0" smtClean="0"/>
              <a:t> para a aeronave levantar voo;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pt-PT" sz="1600" dirty="0" smtClean="0"/>
              <a:t>Não é especificada a versão do simulador </a:t>
            </a:r>
            <a:r>
              <a:rPr lang="pt-PT" sz="1600" dirty="0" err="1" smtClean="0"/>
              <a:t>ardupilot</a:t>
            </a:r>
            <a:r>
              <a:rPr lang="pt-PT" sz="1600" dirty="0" smtClean="0"/>
              <a:t> a instalar, já que a versão mais recente não funciona.</a:t>
            </a:r>
            <a:endParaRPr lang="pt-PT" sz="1600" dirty="0"/>
          </a:p>
          <a:p>
            <a:pPr marL="285750" indent="-28575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PT" sz="1600" dirty="0"/>
              <a:t>Falta de uma lista de </a:t>
            </a:r>
            <a:r>
              <a:rPr lang="pt-PT" sz="1600" dirty="0" err="1"/>
              <a:t>FAQ’s</a:t>
            </a:r>
            <a:r>
              <a:rPr lang="pt-PT" sz="1600" dirty="0"/>
              <a:t>, relativas às principais dúvidas encontradas nos </a:t>
            </a:r>
            <a:r>
              <a:rPr lang="pt-PT" sz="1600" dirty="0" smtClean="0"/>
              <a:t>tutoriais </a:t>
            </a:r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(falar com orientador/cliente ou técnicos da área)</a:t>
            </a:r>
            <a:r>
              <a:rPr lang="pt-PT" sz="1600" dirty="0" smtClean="0"/>
              <a:t>;</a:t>
            </a:r>
          </a:p>
          <a:p>
            <a:pPr marL="285750" indent="-28575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PT" sz="1600" dirty="0" err="1" smtClean="0"/>
              <a:t>Sofware</a:t>
            </a:r>
            <a:r>
              <a:rPr lang="pt-PT" sz="1600" dirty="0" smtClean="0"/>
              <a:t> </a:t>
            </a:r>
            <a:r>
              <a:rPr lang="pt-PT" sz="1600" dirty="0" err="1" smtClean="0"/>
              <a:t>Mission</a:t>
            </a:r>
            <a:r>
              <a:rPr lang="pt-PT" sz="1600" dirty="0" smtClean="0"/>
              <a:t> </a:t>
            </a:r>
            <a:r>
              <a:rPr lang="pt-PT" sz="1600" dirty="0" err="1" smtClean="0"/>
              <a:t>Planner</a:t>
            </a:r>
            <a:r>
              <a:rPr lang="pt-PT" sz="1600" dirty="0" smtClean="0"/>
              <a:t> com muitos bugs em ambiente Linux </a:t>
            </a:r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(uma vez criado ficheiro contendo parâmetros para realizar o </a:t>
            </a:r>
            <a:r>
              <a:rPr lang="pt-PT" sz="1600" i="1" dirty="0" err="1" smtClean="0">
                <a:solidFill>
                  <a:schemeClr val="bg1">
                    <a:lumMod val="50000"/>
                  </a:schemeClr>
                </a:solidFill>
              </a:rPr>
              <a:t>takeoff</a:t>
            </a:r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, passar a usar o </a:t>
            </a:r>
            <a:r>
              <a:rPr lang="pt-PT" sz="1600" dirty="0" err="1" smtClean="0">
                <a:solidFill>
                  <a:schemeClr val="bg1">
                    <a:lumMod val="50000"/>
                  </a:schemeClr>
                </a:solidFill>
              </a:rPr>
              <a:t>MAVproxy</a:t>
            </a:r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pt-PT" sz="1600" dirty="0" smtClean="0"/>
              <a:t>;</a:t>
            </a:r>
          </a:p>
          <a:p>
            <a:pPr marL="0" indent="0">
              <a:lnSpc>
                <a:spcPct val="100000"/>
              </a:lnSpc>
              <a:buClr>
                <a:schemeClr val="tx1"/>
              </a:buClr>
              <a:buNone/>
            </a:pPr>
            <a:r>
              <a:rPr lang="pt-PT" sz="1600" dirty="0" smtClean="0"/>
              <a:t>Todas as dificuldades até ao momento foram superadas recorrendo ao João Fortuna, um dos responsáveis pelo desenvolvimento do DUNE.</a:t>
            </a:r>
          </a:p>
        </p:txBody>
      </p:sp>
    </p:spTree>
    <p:extLst>
      <p:ext uri="{BB962C8B-B14F-4D97-AF65-F5344CB8AC3E}">
        <p14:creationId xmlns:p14="http://schemas.microsoft.com/office/powerpoint/2010/main" val="380149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Dificuldades no processamento de Imagem</a:t>
            </a:r>
            <a:endParaRPr lang="pt-PT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69848" y="2263077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Tx/>
              <a:buFont typeface="Wingdings" panose="05000000000000000000" pitchFamily="2" charset="2"/>
              <a:buChar char="v"/>
            </a:pPr>
            <a:r>
              <a:rPr lang="pt-PT" sz="1600" dirty="0" smtClean="0"/>
              <a:t>  Pouco </a:t>
            </a:r>
            <a:r>
              <a:rPr lang="pt-PT" sz="1600" dirty="0"/>
              <a:t>conhecimento de processamento de </a:t>
            </a:r>
            <a:r>
              <a:rPr lang="pt-PT" sz="1600" dirty="0" smtClean="0"/>
              <a:t>imagem </a:t>
            </a:r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(pedir </a:t>
            </a:r>
            <a:r>
              <a:rPr lang="pt-PT" sz="1600" dirty="0">
                <a:solidFill>
                  <a:schemeClr val="bg1">
                    <a:lumMod val="50000"/>
                  </a:schemeClr>
                </a:solidFill>
              </a:rPr>
              <a:t>ajuda a professores da área, pesquisar em livros e na internet, ver trabalhos de outros anos</a:t>
            </a:r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pt-PT" sz="1600" dirty="0" smtClean="0"/>
              <a:t>;</a:t>
            </a:r>
            <a:endParaRPr lang="pt-PT" sz="1600" dirty="0"/>
          </a:p>
          <a:p>
            <a:pPr>
              <a:lnSpc>
                <a:spcPct val="100000"/>
              </a:lnSpc>
              <a:buClrTx/>
              <a:buFont typeface="Wingdings" panose="05000000000000000000" pitchFamily="2" charset="2"/>
              <a:buChar char="v"/>
            </a:pPr>
            <a:r>
              <a:rPr lang="pt-PT" sz="1600" dirty="0" smtClean="0"/>
              <a:t>  Falta de imagens reais (obtidas pela aeronave) para realizar testes e simulações </a:t>
            </a:r>
            <a:r>
              <a:rPr lang="pt-PT" sz="1600" dirty="0">
                <a:solidFill>
                  <a:schemeClr val="bg1">
                    <a:lumMod val="50000"/>
                  </a:schemeClr>
                </a:solidFill>
              </a:rPr>
              <a:t>(recriar as imagens com características semelhantes, pedir ao orientador que consiga arranjar imagens de outros anos ou de outras missões</a:t>
            </a:r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pt-PT" sz="1600" dirty="0" smtClean="0"/>
              <a:t>;</a:t>
            </a:r>
          </a:p>
          <a:p>
            <a:pPr marL="285750" indent="-28575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PT" sz="1600" dirty="0" smtClean="0"/>
              <a:t>Aquisição da </a:t>
            </a:r>
            <a:r>
              <a:rPr lang="pt-PT" sz="1600" dirty="0"/>
              <a:t>câmara </a:t>
            </a:r>
            <a:r>
              <a:rPr lang="pt-PT" sz="1600" dirty="0" smtClean="0"/>
              <a:t>fotográfica </a:t>
            </a:r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(falar com orientador assim que decisão tomada sobre que camara adquirir)</a:t>
            </a:r>
            <a:r>
              <a:rPr lang="pt-PT" sz="1600" dirty="0" smtClean="0"/>
              <a:t>;</a:t>
            </a:r>
            <a:endParaRPr lang="pt-PT" sz="16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PT" sz="1600" dirty="0"/>
              <a:t>Estudo e compreensão da aplicação </a:t>
            </a:r>
            <a:r>
              <a:rPr lang="pt-PT" sz="1600" dirty="0" err="1"/>
              <a:t>gPhoto</a:t>
            </a:r>
            <a:r>
              <a:rPr lang="pt-PT" sz="1600" dirty="0"/>
              <a:t> e bibliotecas </a:t>
            </a:r>
            <a:r>
              <a:rPr lang="pt-PT" sz="1600" dirty="0" err="1" smtClean="0"/>
              <a:t>libgphoto</a:t>
            </a:r>
            <a:r>
              <a:rPr lang="pt-PT" sz="1600" dirty="0"/>
              <a:t> </a:t>
            </a:r>
            <a:r>
              <a:rPr lang="pt-PT" sz="1600" dirty="0" smtClean="0">
                <a:solidFill>
                  <a:schemeClr val="bg1">
                    <a:lumMod val="50000"/>
                  </a:schemeClr>
                </a:solidFill>
              </a:rPr>
              <a:t>(pesquisa na internet sobre software em questão)</a:t>
            </a:r>
            <a:r>
              <a:rPr lang="pt-PT" sz="1600" dirty="0" smtClean="0"/>
              <a:t>.</a:t>
            </a:r>
            <a:endParaRPr lang="pt-PT" sz="1600" dirty="0"/>
          </a:p>
        </p:txBody>
      </p:sp>
    </p:spTree>
    <p:extLst>
      <p:ext uri="{BB962C8B-B14F-4D97-AF65-F5344CB8AC3E}">
        <p14:creationId xmlns:p14="http://schemas.microsoft.com/office/powerpoint/2010/main" val="202459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Alguma Questão?</a:t>
            </a:r>
            <a:endParaRPr lang="pt-PT" dirty="0"/>
          </a:p>
        </p:txBody>
      </p:sp>
      <p:sp>
        <p:nvSpPr>
          <p:cNvPr id="3" name="TextBox 2"/>
          <p:cNvSpPr txBox="1"/>
          <p:nvPr/>
        </p:nvSpPr>
        <p:spPr>
          <a:xfrm>
            <a:off x="4394492" y="2318196"/>
            <a:ext cx="34030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0" dirty="0" smtClean="0">
                <a:solidFill>
                  <a:srgbClr val="AB2400"/>
                </a:solidFill>
              </a:rPr>
              <a:t>?</a:t>
            </a:r>
            <a:endParaRPr lang="pt-PT" sz="20000" dirty="0">
              <a:solidFill>
                <a:srgbClr val="AB2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34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Projeto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Tx/>
              <a:buNone/>
            </a:pPr>
            <a:r>
              <a:rPr lang="pt-PT" sz="1800" dirty="0" smtClean="0"/>
              <a:t>O </a:t>
            </a:r>
            <a:r>
              <a:rPr lang="pt-PT" sz="1800" dirty="0" err="1" smtClean="0"/>
              <a:t>WonderFly</a:t>
            </a:r>
            <a:r>
              <a:rPr lang="pt-PT" sz="1800" dirty="0" smtClean="0"/>
              <a:t> Project consiste no desenvolvimento e implementação do software necessário para uma aeronave não tripulada efetuar </a:t>
            </a:r>
            <a:r>
              <a:rPr lang="pt-PT" sz="1800" dirty="0"/>
              <a:t>um voo autónomo, </a:t>
            </a:r>
            <a:r>
              <a:rPr lang="pt-PT" sz="1800" dirty="0" smtClean="0"/>
              <a:t>seguindo um trajeto previamente definido, ao mesmo tempo que identifica alvos para reconhecimento das suas características.</a:t>
            </a:r>
          </a:p>
          <a:p>
            <a:pPr marL="0" indent="0">
              <a:buClrTx/>
              <a:buNone/>
            </a:pPr>
            <a:r>
              <a:rPr lang="pt-PT" sz="1800" dirty="0" smtClean="0"/>
              <a:t>O projeto é realizado por uma equipa de 8 elementos e tem como objetivo pôr em prática as várias competências lecionadas no curso do MIEEC - ramo de Automação - num só Sistema de Engenharia.   </a:t>
            </a:r>
            <a:endParaRPr lang="pt-PT" sz="1800" dirty="0"/>
          </a:p>
          <a:p>
            <a:pPr>
              <a:buFont typeface="Wingdings" panose="05000000000000000000" pitchFamily="2" charset="2"/>
              <a:buChar char="v"/>
            </a:pPr>
            <a:endParaRPr lang="pt-PT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510" y="3880647"/>
            <a:ext cx="3882981" cy="2693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959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Planeamento do Projeto</a:t>
            </a:r>
            <a:endParaRPr lang="pt-PT" dirty="0"/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1403797" y="719666"/>
          <a:ext cx="875620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2665" y="3915178"/>
            <a:ext cx="1068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 smtClean="0"/>
              <a:t>1 semana</a:t>
            </a:r>
            <a:endParaRPr lang="pt-PT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062209" y="3915178"/>
            <a:ext cx="1156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/>
              <a:t>4</a:t>
            </a:r>
            <a:r>
              <a:rPr lang="pt-PT" sz="1600" dirty="0" smtClean="0"/>
              <a:t> semanas</a:t>
            </a:r>
            <a:endParaRPr lang="pt-PT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209759" y="3915178"/>
            <a:ext cx="1156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/>
              <a:t>6</a:t>
            </a:r>
            <a:r>
              <a:rPr lang="pt-PT" sz="1600" dirty="0" smtClean="0"/>
              <a:t> semanas</a:t>
            </a:r>
            <a:endParaRPr lang="pt-PT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8357309" y="3918882"/>
            <a:ext cx="1156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/>
              <a:t>1</a:t>
            </a:r>
            <a:r>
              <a:rPr lang="pt-PT" sz="1600" dirty="0" smtClean="0"/>
              <a:t> semanas</a:t>
            </a:r>
            <a:endParaRPr lang="pt-PT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4649273" y="5151604"/>
            <a:ext cx="2871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A equipa neste momento encontra-se nesta fase do projeto</a:t>
            </a:r>
            <a:endParaRPr lang="pt-PT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6065949" y="4348470"/>
            <a:ext cx="722286" cy="803137"/>
          </a:xfrm>
          <a:prstGeom prst="straightConnector1">
            <a:avLst/>
          </a:prstGeom>
          <a:ln>
            <a:solidFill>
              <a:srgbClr val="AA2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77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1" descr="C:\Users\Marques\Desktop\Novo Microsoft PowerPoint Presentatio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817" y="1764406"/>
            <a:ext cx="8040461" cy="47510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System</a:t>
            </a:r>
            <a:r>
              <a:rPr lang="pt-PT" dirty="0" smtClean="0"/>
              <a:t> </a:t>
            </a:r>
            <a:r>
              <a:rPr lang="pt-PT" dirty="0" err="1" smtClean="0"/>
              <a:t>Concept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7651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7036207" y="5048056"/>
            <a:ext cx="1115406" cy="8038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6" name="Rectangle 35"/>
          <p:cNvSpPr/>
          <p:nvPr/>
        </p:nvSpPr>
        <p:spPr>
          <a:xfrm>
            <a:off x="2937421" y="3178779"/>
            <a:ext cx="6317158" cy="3605441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5" name="Rectangle 34"/>
          <p:cNvSpPr/>
          <p:nvPr/>
        </p:nvSpPr>
        <p:spPr>
          <a:xfrm>
            <a:off x="3144720" y="3806908"/>
            <a:ext cx="5902560" cy="2817605"/>
          </a:xfrm>
          <a:prstGeom prst="rect">
            <a:avLst/>
          </a:prstGeom>
          <a:solidFill>
            <a:srgbClr val="005696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9" name="Rectangle 28"/>
          <p:cNvSpPr/>
          <p:nvPr/>
        </p:nvSpPr>
        <p:spPr>
          <a:xfrm>
            <a:off x="5207574" y="4509417"/>
            <a:ext cx="3647444" cy="2011844"/>
          </a:xfrm>
          <a:prstGeom prst="rect">
            <a:avLst/>
          </a:prstGeom>
          <a:solidFill>
            <a:srgbClr val="0083E6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8" name="Rectangle 27"/>
          <p:cNvSpPr/>
          <p:nvPr/>
        </p:nvSpPr>
        <p:spPr>
          <a:xfrm>
            <a:off x="252830" y="3171015"/>
            <a:ext cx="2435403" cy="2591021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System</a:t>
            </a:r>
            <a:r>
              <a:rPr lang="pt-PT" dirty="0" smtClean="0"/>
              <a:t> </a:t>
            </a:r>
            <a:r>
              <a:rPr lang="pt-PT" dirty="0" err="1" smtClean="0"/>
              <a:t>breakdown</a:t>
            </a:r>
            <a:r>
              <a:rPr lang="pt-PT" dirty="0" smtClean="0"/>
              <a:t> </a:t>
            </a:r>
            <a:r>
              <a:rPr lang="pt-PT" dirty="0" err="1" smtClean="0"/>
              <a:t>COncept</a:t>
            </a:r>
            <a:endParaRPr lang="pt-PT" dirty="0"/>
          </a:p>
        </p:txBody>
      </p:sp>
      <p:sp>
        <p:nvSpPr>
          <p:cNvPr id="4" name="Rectangle 3"/>
          <p:cNvSpPr/>
          <p:nvPr/>
        </p:nvSpPr>
        <p:spPr>
          <a:xfrm>
            <a:off x="5318760" y="1734488"/>
            <a:ext cx="1554480" cy="4154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UAS</a:t>
            </a:r>
            <a:endParaRPr lang="pt-PT" dirty="0"/>
          </a:p>
        </p:txBody>
      </p:sp>
      <p:sp>
        <p:nvSpPr>
          <p:cNvPr id="7" name="Rectangle 6"/>
          <p:cNvSpPr/>
          <p:nvPr/>
        </p:nvSpPr>
        <p:spPr>
          <a:xfrm>
            <a:off x="693292" y="2337805"/>
            <a:ext cx="1554480" cy="6080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err="1" smtClean="0"/>
              <a:t>Ground</a:t>
            </a:r>
            <a:r>
              <a:rPr lang="pt-PT" dirty="0" smtClean="0"/>
              <a:t> Station</a:t>
            </a:r>
            <a:endParaRPr lang="pt-PT" dirty="0"/>
          </a:p>
        </p:txBody>
      </p:sp>
      <p:sp>
        <p:nvSpPr>
          <p:cNvPr id="9" name="Rectangle 8"/>
          <p:cNvSpPr/>
          <p:nvPr/>
        </p:nvSpPr>
        <p:spPr>
          <a:xfrm>
            <a:off x="5318760" y="2337805"/>
            <a:ext cx="1554480" cy="6080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UAV</a:t>
            </a:r>
            <a:endParaRPr lang="pt-PT" dirty="0"/>
          </a:p>
        </p:txBody>
      </p:sp>
      <p:sp>
        <p:nvSpPr>
          <p:cNvPr id="12" name="Rectangle 11"/>
          <p:cNvSpPr/>
          <p:nvPr/>
        </p:nvSpPr>
        <p:spPr>
          <a:xfrm>
            <a:off x="5357012" y="5811429"/>
            <a:ext cx="1548451" cy="48463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 smtClean="0"/>
              <a:t>Comunicações</a:t>
            </a:r>
            <a:endParaRPr lang="pt-PT" sz="1400" dirty="0"/>
          </a:p>
        </p:txBody>
      </p:sp>
      <p:sp>
        <p:nvSpPr>
          <p:cNvPr id="13" name="Rectangle 12"/>
          <p:cNvSpPr/>
          <p:nvPr/>
        </p:nvSpPr>
        <p:spPr>
          <a:xfrm>
            <a:off x="3343210" y="3921159"/>
            <a:ext cx="1783080" cy="505206"/>
          </a:xfrm>
          <a:prstGeom prst="rect">
            <a:avLst/>
          </a:prstGeom>
          <a:solidFill>
            <a:srgbClr val="0083E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Processamento</a:t>
            </a:r>
            <a:endParaRPr lang="pt-PT" dirty="0"/>
          </a:p>
        </p:txBody>
      </p:sp>
      <p:sp>
        <p:nvSpPr>
          <p:cNvPr id="15" name="Rectangle 14"/>
          <p:cNvSpPr/>
          <p:nvPr/>
        </p:nvSpPr>
        <p:spPr>
          <a:xfrm>
            <a:off x="3144720" y="3241783"/>
            <a:ext cx="1783080" cy="505206"/>
          </a:xfrm>
          <a:prstGeom prst="rect">
            <a:avLst/>
          </a:prstGeom>
          <a:solidFill>
            <a:srgbClr val="00569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Plataforma X8</a:t>
            </a:r>
            <a:endParaRPr lang="pt-PT" dirty="0"/>
          </a:p>
        </p:txBody>
      </p:sp>
      <p:sp>
        <p:nvSpPr>
          <p:cNvPr id="18" name="Rectangle 17"/>
          <p:cNvSpPr/>
          <p:nvPr/>
        </p:nvSpPr>
        <p:spPr>
          <a:xfrm>
            <a:off x="403774" y="4047557"/>
            <a:ext cx="2135487" cy="608076"/>
          </a:xfrm>
          <a:prstGeom prst="rect">
            <a:avLst/>
          </a:prstGeom>
          <a:solidFill>
            <a:srgbClr val="00569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Processamento Imagem (</a:t>
            </a:r>
            <a:r>
              <a:rPr lang="pt-PT" dirty="0" err="1" smtClean="0"/>
              <a:t>Matlab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19" name="Rectangle 18"/>
          <p:cNvSpPr/>
          <p:nvPr/>
        </p:nvSpPr>
        <p:spPr>
          <a:xfrm>
            <a:off x="403773" y="3284680"/>
            <a:ext cx="2135487" cy="608076"/>
          </a:xfrm>
          <a:prstGeom prst="rect">
            <a:avLst/>
          </a:prstGeom>
          <a:solidFill>
            <a:srgbClr val="00569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Comunicações Wi-Fi</a:t>
            </a:r>
            <a:endParaRPr lang="pt-PT" dirty="0"/>
          </a:p>
        </p:txBody>
      </p:sp>
      <p:sp>
        <p:nvSpPr>
          <p:cNvPr id="20" name="Rectangle 19"/>
          <p:cNvSpPr/>
          <p:nvPr/>
        </p:nvSpPr>
        <p:spPr>
          <a:xfrm>
            <a:off x="403774" y="4797745"/>
            <a:ext cx="2135485" cy="830199"/>
          </a:xfrm>
          <a:prstGeom prst="rect">
            <a:avLst/>
          </a:prstGeom>
          <a:solidFill>
            <a:srgbClr val="00569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Comandos (</a:t>
            </a:r>
            <a:r>
              <a:rPr lang="pt-PT" dirty="0" err="1" smtClean="0"/>
              <a:t>Dune</a:t>
            </a:r>
            <a:r>
              <a:rPr lang="pt-PT" dirty="0" smtClean="0"/>
              <a:t>, </a:t>
            </a:r>
            <a:r>
              <a:rPr lang="pt-PT" dirty="0" err="1" smtClean="0"/>
              <a:t>Neptus</a:t>
            </a:r>
            <a:r>
              <a:rPr lang="pt-PT" dirty="0"/>
              <a:t> </a:t>
            </a:r>
            <a:r>
              <a:rPr lang="pt-PT" dirty="0" smtClean="0"/>
              <a:t>e </a:t>
            </a:r>
            <a:r>
              <a:rPr lang="pt-PT" dirty="0" err="1" smtClean="0"/>
              <a:t>Mission</a:t>
            </a:r>
            <a:r>
              <a:rPr lang="pt-PT" dirty="0" smtClean="0"/>
              <a:t> </a:t>
            </a:r>
            <a:r>
              <a:rPr lang="pt-PT" dirty="0" err="1" smtClean="0"/>
              <a:t>Planner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40" name="Rectangle 39"/>
          <p:cNvSpPr/>
          <p:nvPr/>
        </p:nvSpPr>
        <p:spPr>
          <a:xfrm>
            <a:off x="10136021" y="837127"/>
            <a:ext cx="334502" cy="270456"/>
          </a:xfrm>
          <a:prstGeom prst="rect">
            <a:avLst/>
          </a:prstGeom>
          <a:solidFill>
            <a:srgbClr val="B507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1" name="TextBox 40"/>
          <p:cNvSpPr txBox="1"/>
          <p:nvPr/>
        </p:nvSpPr>
        <p:spPr>
          <a:xfrm>
            <a:off x="10599740" y="787689"/>
            <a:ext cx="1189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Serviços</a:t>
            </a:r>
            <a:endParaRPr lang="pt-PT" dirty="0"/>
          </a:p>
        </p:txBody>
      </p:sp>
      <p:sp>
        <p:nvSpPr>
          <p:cNvPr id="42" name="Rectangle 41"/>
          <p:cNvSpPr/>
          <p:nvPr/>
        </p:nvSpPr>
        <p:spPr>
          <a:xfrm>
            <a:off x="10136021" y="1292868"/>
            <a:ext cx="334502" cy="27045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3" name="TextBox 42"/>
          <p:cNvSpPr txBox="1"/>
          <p:nvPr/>
        </p:nvSpPr>
        <p:spPr>
          <a:xfrm>
            <a:off x="10599740" y="1236009"/>
            <a:ext cx="1189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Produtos</a:t>
            </a:r>
            <a:endParaRPr lang="pt-PT" dirty="0"/>
          </a:p>
        </p:txBody>
      </p:sp>
      <p:cxnSp>
        <p:nvCxnSpPr>
          <p:cNvPr id="45" name="Elbow Connector 44"/>
          <p:cNvCxnSpPr>
            <a:stCxn id="4" idx="3"/>
            <a:endCxn id="34" idx="0"/>
          </p:cNvCxnSpPr>
          <p:nvPr/>
        </p:nvCxnSpPr>
        <p:spPr>
          <a:xfrm>
            <a:off x="6873240" y="1942236"/>
            <a:ext cx="3806358" cy="122877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4" idx="1"/>
            <a:endCxn id="7" idx="0"/>
          </p:cNvCxnSpPr>
          <p:nvPr/>
        </p:nvCxnSpPr>
        <p:spPr>
          <a:xfrm rot="10800000" flipV="1">
            <a:off x="1470532" y="1942235"/>
            <a:ext cx="3848228" cy="39556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o 7"/>
          <p:cNvGrpSpPr/>
          <p:nvPr/>
        </p:nvGrpSpPr>
        <p:grpSpPr>
          <a:xfrm>
            <a:off x="9569876" y="3171015"/>
            <a:ext cx="2219443" cy="2764757"/>
            <a:chOff x="9887353" y="2476944"/>
            <a:chExt cx="2219443" cy="2764757"/>
          </a:xfrm>
          <a:solidFill>
            <a:srgbClr val="B50724"/>
          </a:solidFill>
        </p:grpSpPr>
        <p:sp>
          <p:nvSpPr>
            <p:cNvPr id="34" name="Rectangle 33"/>
            <p:cNvSpPr/>
            <p:nvPr/>
          </p:nvSpPr>
          <p:spPr>
            <a:xfrm>
              <a:off x="9887353" y="2476944"/>
              <a:ext cx="2219443" cy="27647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9983291" y="2594656"/>
              <a:ext cx="2024859" cy="423290"/>
            </a:xfrm>
            <a:prstGeom prst="rect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Implementação</a:t>
              </a:r>
              <a:endParaRPr lang="pt-PT" dirty="0"/>
            </a:p>
          </p:txBody>
        </p:sp>
        <p:sp>
          <p:nvSpPr>
            <p:cNvPr id="44" name="Rectangle 25"/>
            <p:cNvSpPr/>
            <p:nvPr/>
          </p:nvSpPr>
          <p:spPr>
            <a:xfrm>
              <a:off x="9983292" y="3118327"/>
              <a:ext cx="2024859" cy="423290"/>
            </a:xfrm>
            <a:prstGeom prst="rect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Documentação</a:t>
              </a:r>
              <a:endParaRPr lang="pt-PT" dirty="0"/>
            </a:p>
          </p:txBody>
        </p:sp>
        <p:sp>
          <p:nvSpPr>
            <p:cNvPr id="46" name="Rectangle 25"/>
            <p:cNvSpPr/>
            <p:nvPr/>
          </p:nvSpPr>
          <p:spPr>
            <a:xfrm>
              <a:off x="9983293" y="3647507"/>
              <a:ext cx="2024859" cy="423290"/>
            </a:xfrm>
            <a:prstGeom prst="rect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Investigação</a:t>
              </a:r>
              <a:endParaRPr lang="pt-PT" dirty="0"/>
            </a:p>
          </p:txBody>
        </p:sp>
        <p:sp>
          <p:nvSpPr>
            <p:cNvPr id="48" name="Rectangle 25"/>
            <p:cNvSpPr/>
            <p:nvPr/>
          </p:nvSpPr>
          <p:spPr>
            <a:xfrm>
              <a:off x="9985994" y="4174154"/>
              <a:ext cx="2022159" cy="423290"/>
            </a:xfrm>
            <a:prstGeom prst="rect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Desenvolvimento</a:t>
              </a:r>
              <a:endParaRPr lang="pt-PT" dirty="0"/>
            </a:p>
          </p:txBody>
        </p:sp>
        <p:sp>
          <p:nvSpPr>
            <p:cNvPr id="49" name="Rectangle 25"/>
            <p:cNvSpPr/>
            <p:nvPr/>
          </p:nvSpPr>
          <p:spPr>
            <a:xfrm>
              <a:off x="9983291" y="4697825"/>
              <a:ext cx="2022159" cy="423290"/>
            </a:xfrm>
            <a:prstGeom prst="rect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Teste/Simulação</a:t>
              </a:r>
              <a:endParaRPr lang="pt-PT" dirty="0"/>
            </a:p>
          </p:txBody>
        </p:sp>
      </p:grpSp>
      <p:cxnSp>
        <p:nvCxnSpPr>
          <p:cNvPr id="52" name="Conexão reta unidirecional 51"/>
          <p:cNvCxnSpPr>
            <a:stCxn id="2" idx="2"/>
            <a:endCxn id="9" idx="0"/>
          </p:cNvCxnSpPr>
          <p:nvPr/>
        </p:nvCxnSpPr>
        <p:spPr>
          <a:xfrm flipH="1">
            <a:off x="6096000" y="2093976"/>
            <a:ext cx="3048" cy="2438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12"/>
          <p:cNvSpPr/>
          <p:nvPr/>
        </p:nvSpPr>
        <p:spPr>
          <a:xfrm>
            <a:off x="5207574" y="3921159"/>
            <a:ext cx="1783080" cy="505206"/>
          </a:xfrm>
          <a:prstGeom prst="rect">
            <a:avLst/>
          </a:prstGeom>
          <a:solidFill>
            <a:srgbClr val="0083E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Propulsão</a:t>
            </a:r>
            <a:endParaRPr lang="pt-PT" dirty="0"/>
          </a:p>
        </p:txBody>
      </p:sp>
      <p:sp>
        <p:nvSpPr>
          <p:cNvPr id="56" name="Rectangle 12"/>
          <p:cNvSpPr/>
          <p:nvPr/>
        </p:nvSpPr>
        <p:spPr>
          <a:xfrm>
            <a:off x="7071938" y="3921159"/>
            <a:ext cx="1783080" cy="505206"/>
          </a:xfrm>
          <a:prstGeom prst="rect">
            <a:avLst/>
          </a:prstGeom>
          <a:solidFill>
            <a:srgbClr val="0083E6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Baterias</a:t>
            </a:r>
            <a:endParaRPr lang="pt-PT" dirty="0"/>
          </a:p>
        </p:txBody>
      </p:sp>
      <p:sp>
        <p:nvSpPr>
          <p:cNvPr id="58" name="Rectangle 11"/>
          <p:cNvSpPr/>
          <p:nvPr/>
        </p:nvSpPr>
        <p:spPr>
          <a:xfrm>
            <a:off x="5347469" y="4610566"/>
            <a:ext cx="1567630" cy="48463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 err="1" smtClean="0"/>
              <a:t>Ardupilot</a:t>
            </a:r>
            <a:endParaRPr lang="pt-PT" sz="1400" dirty="0"/>
          </a:p>
        </p:txBody>
      </p:sp>
      <p:sp>
        <p:nvSpPr>
          <p:cNvPr id="59" name="Rectangle 11"/>
          <p:cNvSpPr/>
          <p:nvPr/>
        </p:nvSpPr>
        <p:spPr>
          <a:xfrm>
            <a:off x="7111097" y="5215488"/>
            <a:ext cx="1546951" cy="113836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400" dirty="0"/>
          </a:p>
        </p:txBody>
      </p:sp>
      <p:sp>
        <p:nvSpPr>
          <p:cNvPr id="60" name="Rectangle 11"/>
          <p:cNvSpPr/>
          <p:nvPr/>
        </p:nvSpPr>
        <p:spPr>
          <a:xfrm>
            <a:off x="5349270" y="5215488"/>
            <a:ext cx="1567630" cy="48463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 smtClean="0"/>
              <a:t>Camara G-</a:t>
            </a:r>
            <a:r>
              <a:rPr lang="pt-PT" sz="1400" dirty="0" err="1" smtClean="0"/>
              <a:t>Photo</a:t>
            </a:r>
            <a:endParaRPr lang="pt-PT" sz="1400" dirty="0"/>
          </a:p>
        </p:txBody>
      </p:sp>
      <p:cxnSp>
        <p:nvCxnSpPr>
          <p:cNvPr id="62" name="Conexão reta unidirecional 61"/>
          <p:cNvCxnSpPr>
            <a:endCxn id="28" idx="0"/>
          </p:cNvCxnSpPr>
          <p:nvPr/>
        </p:nvCxnSpPr>
        <p:spPr>
          <a:xfrm>
            <a:off x="1470532" y="2958892"/>
            <a:ext cx="0" cy="2121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xão reta unidirecional 63"/>
          <p:cNvCxnSpPr>
            <a:stCxn id="9" idx="2"/>
          </p:cNvCxnSpPr>
          <p:nvPr/>
        </p:nvCxnSpPr>
        <p:spPr>
          <a:xfrm>
            <a:off x="6096000" y="2945881"/>
            <a:ext cx="0" cy="2125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1"/>
          <p:cNvSpPr/>
          <p:nvPr/>
        </p:nvSpPr>
        <p:spPr>
          <a:xfrm>
            <a:off x="7224819" y="5347311"/>
            <a:ext cx="1353825" cy="4194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 smtClean="0"/>
              <a:t>Sensores</a:t>
            </a:r>
            <a:endParaRPr lang="pt-PT" sz="1400" dirty="0"/>
          </a:p>
        </p:txBody>
      </p:sp>
      <p:sp>
        <p:nvSpPr>
          <p:cNvPr id="69" name="Rectangle 11"/>
          <p:cNvSpPr/>
          <p:nvPr/>
        </p:nvSpPr>
        <p:spPr>
          <a:xfrm>
            <a:off x="7224818" y="5838946"/>
            <a:ext cx="1353825" cy="4194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400" dirty="0" smtClean="0"/>
              <a:t>Servos</a:t>
            </a:r>
            <a:endParaRPr lang="pt-PT" sz="1400" dirty="0"/>
          </a:p>
        </p:txBody>
      </p:sp>
      <p:cxnSp>
        <p:nvCxnSpPr>
          <p:cNvPr id="71" name="Conexão em ângulos retos 70"/>
          <p:cNvCxnSpPr>
            <a:stCxn id="58" idx="3"/>
            <a:endCxn id="59" idx="0"/>
          </p:cNvCxnSpPr>
          <p:nvPr/>
        </p:nvCxnSpPr>
        <p:spPr>
          <a:xfrm>
            <a:off x="6915099" y="4852882"/>
            <a:ext cx="969474" cy="362606"/>
          </a:xfrm>
          <a:prstGeom prst="bentConnector2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xão em ângulos retos 72"/>
          <p:cNvCxnSpPr>
            <a:stCxn id="13" idx="2"/>
            <a:endCxn id="29" idx="1"/>
          </p:cNvCxnSpPr>
          <p:nvPr/>
        </p:nvCxnSpPr>
        <p:spPr>
          <a:xfrm rot="16200000" flipH="1">
            <a:off x="4176675" y="4484440"/>
            <a:ext cx="1088974" cy="972824"/>
          </a:xfrm>
          <a:prstGeom prst="bentConnector2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xão em ângulos retos 74"/>
          <p:cNvCxnSpPr>
            <a:endCxn id="35" idx="0"/>
          </p:cNvCxnSpPr>
          <p:nvPr/>
        </p:nvCxnSpPr>
        <p:spPr>
          <a:xfrm>
            <a:off x="4927800" y="3515932"/>
            <a:ext cx="1168200" cy="290976"/>
          </a:xfrm>
          <a:prstGeom prst="bentConnector2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59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Requisitos Principais 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Clr>
                <a:schemeClr val="tx1"/>
              </a:buClr>
              <a:buNone/>
            </a:pPr>
            <a:r>
              <a:rPr lang="pt-PT" sz="2400" b="1" dirty="0" smtClean="0"/>
              <a:t>Obrigatório: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PT" dirty="0" smtClean="0"/>
              <a:t>  Capacidade </a:t>
            </a:r>
            <a:r>
              <a:rPr lang="pt-PT" dirty="0"/>
              <a:t>de efetuar uma missão em voo autónomo no tempo </a:t>
            </a:r>
            <a:r>
              <a:rPr lang="pt-PT" dirty="0" smtClean="0"/>
              <a:t>proposto, recorrendo ao software </a:t>
            </a:r>
            <a:r>
              <a:rPr lang="pt-PT" b="1" dirty="0" err="1" smtClean="0"/>
              <a:t>Dune</a:t>
            </a:r>
            <a:r>
              <a:rPr lang="pt-PT" dirty="0" smtClean="0"/>
              <a:t> e </a:t>
            </a:r>
            <a:r>
              <a:rPr lang="pt-PT" b="1" dirty="0" err="1" smtClean="0"/>
              <a:t>Neptus</a:t>
            </a:r>
            <a:r>
              <a:rPr lang="pt-PT" dirty="0" smtClean="0"/>
              <a:t>.</a:t>
            </a:r>
            <a:endParaRPr lang="pt-PT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PT" dirty="0" smtClean="0"/>
              <a:t>  Detetar alvos de </a:t>
            </a:r>
            <a:r>
              <a:rPr lang="pt-PT" dirty="0"/>
              <a:t>forma </a:t>
            </a:r>
            <a:r>
              <a:rPr lang="pt-PT" dirty="0" smtClean="0"/>
              <a:t>automática na </a:t>
            </a:r>
            <a:r>
              <a:rPr lang="pt-PT" dirty="0" err="1" smtClean="0"/>
              <a:t>Ground</a:t>
            </a:r>
            <a:r>
              <a:rPr lang="pt-PT" dirty="0" smtClean="0"/>
              <a:t> Station com recurso ao software </a:t>
            </a:r>
            <a:r>
              <a:rPr lang="pt-PT" b="1" dirty="0" err="1" smtClean="0"/>
              <a:t>OpenCV</a:t>
            </a:r>
            <a:r>
              <a:rPr lang="pt-PT" b="1" dirty="0" smtClean="0"/>
              <a:t>/</a:t>
            </a:r>
            <a:r>
              <a:rPr lang="pt-PT" b="1" dirty="0" err="1" smtClean="0"/>
              <a:t>Matlab</a:t>
            </a:r>
            <a:endParaRPr lang="pt-PT" b="1" dirty="0"/>
          </a:p>
          <a:p>
            <a:pPr marL="274320" lvl="1" indent="0">
              <a:buClr>
                <a:schemeClr val="tx1"/>
              </a:buClr>
              <a:buNone/>
            </a:pPr>
            <a:endParaRPr lang="pt-PT" sz="2400" b="1" dirty="0" smtClean="0"/>
          </a:p>
          <a:p>
            <a:pPr marL="274320" lvl="1" indent="0">
              <a:buClr>
                <a:schemeClr val="tx1"/>
              </a:buClr>
              <a:buNone/>
            </a:pPr>
            <a:r>
              <a:rPr lang="pt-PT" sz="2400" b="1" dirty="0" smtClean="0"/>
              <a:t>Proposto: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PT" dirty="0" smtClean="0"/>
              <a:t>  Conseguir detetar a forma, cor do alvo e a cor, forma e orientação do alfanumérico contido no alvo</a:t>
            </a:r>
            <a:endParaRPr lang="pt-PT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pt-PT" dirty="0"/>
              <a:t> </a:t>
            </a:r>
            <a:r>
              <a:rPr lang="pt-PT" dirty="0" smtClean="0"/>
              <a:t> Realizar um </a:t>
            </a:r>
            <a:r>
              <a:rPr lang="pt-PT" dirty="0" err="1" smtClean="0"/>
              <a:t>AirDrop</a:t>
            </a:r>
            <a:r>
              <a:rPr lang="pt-PT" dirty="0" smtClean="0"/>
              <a:t> num local previamente definido</a:t>
            </a:r>
          </a:p>
          <a:p>
            <a:pPr marL="274320" lvl="1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0649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76" y="512064"/>
            <a:ext cx="10058400" cy="1609344"/>
          </a:xfrm>
        </p:spPr>
        <p:txBody>
          <a:bodyPr/>
          <a:lstStyle/>
          <a:p>
            <a:r>
              <a:rPr lang="pt-PT" dirty="0" smtClean="0"/>
              <a:t>Voo Autónomo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ClrTx/>
              <a:buNone/>
            </a:pPr>
            <a:r>
              <a:rPr lang="pt-PT" dirty="0"/>
              <a:t>A simulação foi realizada em ambiente Linux, </a:t>
            </a:r>
            <a:r>
              <a:rPr lang="pt-PT" dirty="0" smtClean="0"/>
              <a:t>usando </a:t>
            </a:r>
            <a:r>
              <a:rPr lang="pt-PT" dirty="0"/>
              <a:t>o </a:t>
            </a:r>
            <a:r>
              <a:rPr lang="pt-PT" dirty="0" err="1"/>
              <a:t>Neptus</a:t>
            </a:r>
            <a:r>
              <a:rPr lang="pt-PT" dirty="0"/>
              <a:t> e o </a:t>
            </a:r>
            <a:r>
              <a:rPr lang="pt-PT" dirty="0" err="1" smtClean="0"/>
              <a:t>Dune</a:t>
            </a:r>
            <a:r>
              <a:rPr lang="pt-PT" dirty="0" smtClean="0"/>
              <a:t>, softwares criados </a:t>
            </a:r>
            <a:r>
              <a:rPr lang="pt-PT" dirty="0"/>
              <a:t>pelo Laboratório de Sistemas e Tecnologias Subaquáticas (LSTS) da </a:t>
            </a:r>
            <a:r>
              <a:rPr lang="pt-PT" dirty="0" smtClean="0"/>
              <a:t>FEUP</a:t>
            </a:r>
            <a:endParaRPr lang="pt-PT" b="1" dirty="0" smtClean="0"/>
          </a:p>
          <a:p>
            <a:pPr lvl="1">
              <a:buClrTx/>
              <a:buFont typeface="Wingdings" panose="05000000000000000000" pitchFamily="2" charset="2"/>
              <a:buChar char="v"/>
            </a:pPr>
            <a:endParaRPr lang="pt-PT" b="1" dirty="0"/>
          </a:p>
          <a:p>
            <a:pPr lvl="1">
              <a:buClrTx/>
              <a:buFont typeface="Wingdings" panose="05000000000000000000" pitchFamily="2" charset="2"/>
              <a:buChar char="v"/>
            </a:pPr>
            <a:r>
              <a:rPr lang="pt-PT" b="1" dirty="0" smtClean="0"/>
              <a:t>  </a:t>
            </a:r>
            <a:r>
              <a:rPr lang="pt-PT" b="1" dirty="0" err="1" smtClean="0"/>
              <a:t>Dune</a:t>
            </a:r>
            <a:r>
              <a:rPr lang="pt-PT" b="1" dirty="0" smtClean="0"/>
              <a:t> </a:t>
            </a:r>
            <a:r>
              <a:rPr lang="pt-PT" dirty="0" smtClean="0"/>
              <a:t>- permite a configuração e simulação de todos os parâmetros necessários para o controlo da aeronave (localização, vento, velocidade, altitude);</a:t>
            </a:r>
            <a:endParaRPr lang="pt-PT" b="1" dirty="0"/>
          </a:p>
          <a:p>
            <a:pPr lvl="1">
              <a:buClrTx/>
              <a:buFont typeface="Wingdings" panose="05000000000000000000" pitchFamily="2" charset="2"/>
              <a:buChar char="v"/>
            </a:pPr>
            <a:r>
              <a:rPr lang="pt-PT" b="1" dirty="0" smtClean="0"/>
              <a:t>  </a:t>
            </a:r>
            <a:r>
              <a:rPr lang="pt-PT" b="1" dirty="0" err="1" smtClean="0"/>
              <a:t>Neptus</a:t>
            </a:r>
            <a:r>
              <a:rPr lang="pt-PT" b="1" dirty="0" smtClean="0"/>
              <a:t> </a:t>
            </a:r>
            <a:r>
              <a:rPr lang="pt-PT" dirty="0" smtClean="0"/>
              <a:t>- permite visualizar a localização do avião e os dados obtidos pela aeronave de forma organizada, assim como fazer planos </a:t>
            </a:r>
            <a:r>
              <a:rPr lang="pt-PT" smtClean="0"/>
              <a:t>de voo.</a:t>
            </a:r>
            <a:endParaRPr lang="pt-PT" dirty="0" smtClean="0"/>
          </a:p>
          <a:p>
            <a:pPr marL="274320" lvl="1" indent="0">
              <a:buClrTx/>
              <a:buNone/>
            </a:pPr>
            <a:endParaRPr lang="pt-PT" dirty="0"/>
          </a:p>
          <a:p>
            <a:pPr marL="274320" lvl="1" indent="0">
              <a:buClrTx/>
              <a:buNone/>
            </a:pPr>
            <a:r>
              <a:rPr lang="pt-PT" dirty="0" smtClean="0"/>
              <a:t>Para realizar a simulação da descolagem e da aterragem é também usado o programa </a:t>
            </a:r>
            <a:r>
              <a:rPr lang="pt-PT" b="1" dirty="0" err="1" smtClean="0"/>
              <a:t>Mission</a:t>
            </a:r>
            <a:r>
              <a:rPr lang="pt-PT" b="1" dirty="0" smtClean="0"/>
              <a:t> </a:t>
            </a:r>
            <a:r>
              <a:rPr lang="pt-PT" b="1" dirty="0" err="1" smtClean="0"/>
              <a:t>Planner</a:t>
            </a:r>
            <a:r>
              <a:rPr lang="pt-PT" b="1" dirty="0" smtClean="0"/>
              <a:t> </a:t>
            </a:r>
            <a:r>
              <a:rPr lang="pt-PT" dirty="0" smtClean="0"/>
              <a:t>inicialmente e posteriormente o </a:t>
            </a:r>
            <a:r>
              <a:rPr lang="pt-PT" b="1" dirty="0" err="1" smtClean="0"/>
              <a:t>MAVproxy</a:t>
            </a:r>
            <a:r>
              <a:rPr lang="pt-PT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969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Processamento de Imagem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Wingdings" panose="05000000000000000000" pitchFamily="2" charset="2"/>
              <a:buChar char="v"/>
            </a:pPr>
            <a:r>
              <a:rPr lang="pt-PT" sz="1800" dirty="0" smtClean="0"/>
              <a:t>  O algoritmo de processamento de imagem será realizado em </a:t>
            </a:r>
            <a:r>
              <a:rPr lang="pt-PT" sz="1800" b="1" dirty="0" err="1" smtClean="0"/>
              <a:t>Matlab</a:t>
            </a:r>
            <a:r>
              <a:rPr lang="pt-PT" sz="1800" b="1" dirty="0" smtClean="0"/>
              <a:t>, </a:t>
            </a:r>
            <a:r>
              <a:rPr lang="pt-PT" sz="1800" dirty="0" smtClean="0"/>
              <a:t>durante a fase de simulação;</a:t>
            </a:r>
            <a:endParaRPr lang="pt-PT" sz="1800" b="1" dirty="0" smtClean="0"/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pt-PT" sz="1800" dirty="0" smtClean="0"/>
              <a:t>  </a:t>
            </a:r>
            <a:r>
              <a:rPr lang="pt-PT" sz="1800" dirty="0" err="1" smtClean="0"/>
              <a:t>Posteriorment</a:t>
            </a:r>
            <a:r>
              <a:rPr lang="pt-PT" sz="1800" dirty="0" smtClean="0"/>
              <a:t>, na fase de implementação/teste o processamento de imagem será realizado no </a:t>
            </a:r>
            <a:r>
              <a:rPr lang="pt-PT" sz="1800" b="1" dirty="0" err="1" smtClean="0"/>
              <a:t>OpenCV</a:t>
            </a:r>
            <a:r>
              <a:rPr lang="pt-PT" sz="1800" dirty="0"/>
              <a:t>,</a:t>
            </a:r>
            <a:r>
              <a:rPr lang="pt-PT" sz="1800" dirty="0" smtClean="0"/>
              <a:t> pelo seu menor uso de recursos do computador, diminuindo assim a probabilidade de falhas e atrasos na execução;</a:t>
            </a:r>
            <a:endParaRPr lang="pt-PT" sz="1800" dirty="0"/>
          </a:p>
          <a:p>
            <a:pPr>
              <a:buClrTx/>
              <a:buFont typeface="Wingdings" panose="05000000000000000000" pitchFamily="2" charset="2"/>
              <a:buChar char="v"/>
            </a:pPr>
            <a:r>
              <a:rPr lang="pt-PT" sz="1800" dirty="0" smtClean="0"/>
              <a:t>  A captação de imagens realizada através da câmara Nikon </a:t>
            </a:r>
            <a:r>
              <a:rPr lang="pt-PT" sz="1800" dirty="0" err="1" smtClean="0"/>
              <a:t>CoolPix</a:t>
            </a:r>
            <a:r>
              <a:rPr lang="pt-PT" sz="1800" dirty="0" smtClean="0"/>
              <a:t> S3300, configurada através do software </a:t>
            </a:r>
            <a:r>
              <a:rPr lang="pt-PT" sz="1800" dirty="0" err="1"/>
              <a:t>g</a:t>
            </a:r>
            <a:r>
              <a:rPr lang="pt-PT" sz="1800" dirty="0" err="1" smtClean="0"/>
              <a:t>Photo</a:t>
            </a:r>
            <a:r>
              <a:rPr lang="pt-PT" sz="1800" dirty="0" smtClean="0"/>
              <a:t> para a conseguir controlar.</a:t>
            </a: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19500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Documentos Do projeto</a:t>
            </a:r>
            <a:endParaRPr lang="pt-PT" dirty="0"/>
          </a:p>
        </p:txBody>
      </p:sp>
      <p:sp>
        <p:nvSpPr>
          <p:cNvPr id="5" name="TextBox 4">
            <a:hlinkClick r:id="rId2" action="ppaction://hlinkfile"/>
          </p:cNvPr>
          <p:cNvSpPr txBox="1"/>
          <p:nvPr/>
        </p:nvSpPr>
        <p:spPr>
          <a:xfrm>
            <a:off x="1429556" y="1874432"/>
            <a:ext cx="3876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Documentos realizados:</a:t>
            </a:r>
          </a:p>
        </p:txBody>
      </p:sp>
      <p:sp>
        <p:nvSpPr>
          <p:cNvPr id="6" name="TextBox 5">
            <a:hlinkClick r:id="rId2" action="ppaction://hlinkfile"/>
          </p:cNvPr>
          <p:cNvSpPr txBox="1"/>
          <p:nvPr/>
        </p:nvSpPr>
        <p:spPr>
          <a:xfrm>
            <a:off x="6774289" y="1874432"/>
            <a:ext cx="3713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Documentos a realizar:</a:t>
            </a:r>
            <a:endParaRPr lang="pt-PT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29556" y="2240084"/>
            <a:ext cx="47136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PT" sz="1600" dirty="0" smtClean="0"/>
              <a:t>Manual de Qualidade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sz="1600" dirty="0" smtClean="0"/>
              <a:t>Organização da equipa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sz="1600" dirty="0" smtClean="0"/>
              <a:t>Padronizar documentação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PT" sz="1600" dirty="0" err="1" smtClean="0"/>
              <a:t>Market</a:t>
            </a:r>
            <a:r>
              <a:rPr lang="pt-PT" sz="1600" dirty="0" smtClean="0"/>
              <a:t> </a:t>
            </a:r>
            <a:r>
              <a:rPr lang="pt-PT" sz="1600" dirty="0" err="1" smtClean="0"/>
              <a:t>Survey</a:t>
            </a:r>
            <a:endParaRPr lang="pt-PT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sz="1600" dirty="0" smtClean="0"/>
              <a:t>Estudo das soluções existentes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sz="1600" dirty="0" smtClean="0"/>
              <a:t>Estado da Arte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PT" sz="1600" dirty="0" smtClean="0"/>
              <a:t>Relatório de Requisitos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sz="1600" dirty="0" smtClean="0"/>
              <a:t>Lista de requisitos do cliente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PT" sz="1600" dirty="0" smtClean="0"/>
              <a:t>Conceito de Sistema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sz="1600" dirty="0" smtClean="0"/>
              <a:t>Interligação dos componentes de acordo com os requisitos exigidos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PT" sz="1600" dirty="0" smtClean="0"/>
              <a:t>Análise de Risco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sz="1600" dirty="0" smtClean="0"/>
              <a:t>Lista de possíveis obstáculos ao projeto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sz="1600" dirty="0" smtClean="0"/>
              <a:t>Gestão de risco</a:t>
            </a:r>
            <a:endParaRPr lang="pt-PT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774289" y="2241651"/>
            <a:ext cx="47136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PT" sz="1600" dirty="0" smtClean="0"/>
              <a:t>Relatório de Valor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PT" sz="1600" dirty="0" smtClean="0"/>
              <a:t>Manual de Utilização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PT" sz="1600" dirty="0" smtClean="0"/>
              <a:t>Relatório Final</a:t>
            </a:r>
          </a:p>
        </p:txBody>
      </p:sp>
    </p:spTree>
    <p:extLst>
      <p:ext uri="{BB962C8B-B14F-4D97-AF65-F5344CB8AC3E}">
        <p14:creationId xmlns:p14="http://schemas.microsoft.com/office/powerpoint/2010/main" val="217670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TC103090434[[fn=Wood Type]]</Template>
  <TotalTime>377</TotalTime>
  <Words>924</Words>
  <Application>Microsoft Office PowerPoint</Application>
  <PresentationFormat>Personalizados</PresentationFormat>
  <Paragraphs>105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14" baseType="lpstr">
      <vt:lpstr>Wood Type</vt:lpstr>
      <vt:lpstr>Apresentação do PowerPoint</vt:lpstr>
      <vt:lpstr>Projeto</vt:lpstr>
      <vt:lpstr>Planeamento do Projeto</vt:lpstr>
      <vt:lpstr>System Concept</vt:lpstr>
      <vt:lpstr>System breakdown COncept</vt:lpstr>
      <vt:lpstr>Requisitos Principais </vt:lpstr>
      <vt:lpstr>Voo Autónomo</vt:lpstr>
      <vt:lpstr>Processamento de Imagem</vt:lpstr>
      <vt:lpstr>Documentos Do projeto</vt:lpstr>
      <vt:lpstr>Trabalho prático</vt:lpstr>
      <vt:lpstr>Dificuldades no voo autónomo</vt:lpstr>
      <vt:lpstr>Dificuldades no processamento de Imagem</vt:lpstr>
      <vt:lpstr>Alguma Questão?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João Goncalves</dc:creator>
  <cp:lastModifiedBy>Admin</cp:lastModifiedBy>
  <cp:revision>32</cp:revision>
  <dcterms:created xsi:type="dcterms:W3CDTF">2013-11-21T14:12:39Z</dcterms:created>
  <dcterms:modified xsi:type="dcterms:W3CDTF">2013-11-23T22:55:52Z</dcterms:modified>
</cp:coreProperties>
</file>