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28" autoAdjust="0"/>
  </p:normalViewPr>
  <p:slideViewPr>
    <p:cSldViewPr>
      <p:cViewPr>
        <p:scale>
          <a:sx n="80" d="100"/>
          <a:sy n="80" d="100"/>
        </p:scale>
        <p:origin x="-702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9BA64-172B-4BC9-9A16-DE131F39BCFF}" type="datetimeFigureOut">
              <a:rPr lang="pt-PT" smtClean="0"/>
              <a:t>21-03-2012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EEBF3-B01C-4746-A602-402D9973C792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9BA64-172B-4BC9-9A16-DE131F39BCFF}" type="datetimeFigureOut">
              <a:rPr lang="pt-PT" smtClean="0"/>
              <a:t>21-03-2012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EEBF3-B01C-4746-A602-402D9973C792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9BA64-172B-4BC9-9A16-DE131F39BCFF}" type="datetimeFigureOut">
              <a:rPr lang="pt-PT" smtClean="0"/>
              <a:t>21-03-2012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EEBF3-B01C-4746-A602-402D9973C792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9BA64-172B-4BC9-9A16-DE131F39BCFF}" type="datetimeFigureOut">
              <a:rPr lang="pt-PT" smtClean="0"/>
              <a:t>21-03-2012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EEBF3-B01C-4746-A602-402D9973C792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9BA64-172B-4BC9-9A16-DE131F39BCFF}" type="datetimeFigureOut">
              <a:rPr lang="pt-PT" smtClean="0"/>
              <a:t>21-03-2012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EEBF3-B01C-4746-A602-402D9973C792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9BA64-172B-4BC9-9A16-DE131F39BCFF}" type="datetimeFigureOut">
              <a:rPr lang="pt-PT" smtClean="0"/>
              <a:t>21-03-2012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EEBF3-B01C-4746-A602-402D9973C792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9BA64-172B-4BC9-9A16-DE131F39BCFF}" type="datetimeFigureOut">
              <a:rPr lang="pt-PT" smtClean="0"/>
              <a:t>21-03-2012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EEBF3-B01C-4746-A602-402D9973C792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9BA64-172B-4BC9-9A16-DE131F39BCFF}" type="datetimeFigureOut">
              <a:rPr lang="pt-PT" smtClean="0"/>
              <a:t>21-03-2012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EEBF3-B01C-4746-A602-402D9973C792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9BA64-172B-4BC9-9A16-DE131F39BCFF}" type="datetimeFigureOut">
              <a:rPr lang="pt-PT" smtClean="0"/>
              <a:t>21-03-2012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EEBF3-B01C-4746-A602-402D9973C792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9BA64-172B-4BC9-9A16-DE131F39BCFF}" type="datetimeFigureOut">
              <a:rPr lang="pt-PT" smtClean="0"/>
              <a:t>21-03-2012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EEBF3-B01C-4746-A602-402D9973C792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9BA64-172B-4BC9-9A16-DE131F39BCFF}" type="datetimeFigureOut">
              <a:rPr lang="pt-PT" smtClean="0"/>
              <a:t>21-03-2012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EEBF3-B01C-4746-A602-402D9973C792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9BA64-172B-4BC9-9A16-DE131F39BCFF}" type="datetimeFigureOut">
              <a:rPr lang="pt-PT" smtClean="0"/>
              <a:t>21-03-2012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EEBF3-B01C-4746-A602-402D9973C792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95536" y="476672"/>
            <a:ext cx="8964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latin typeface="Times New Roman" pitchFamily="18" charset="0"/>
                <a:cs typeface="Times New Roman" pitchFamily="18" charset="0"/>
              </a:rPr>
              <a:t>Modelo Dinâmico para PMSM</a:t>
            </a:r>
            <a:endParaRPr lang="pt-PT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628800"/>
            <a:ext cx="4896544" cy="239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2123728" y="1340768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Modelo Trifásico para PMSM</a:t>
            </a:r>
            <a:endParaRPr lang="pt-PT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4797152"/>
            <a:ext cx="3804931" cy="1231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ixaDeTexto 7"/>
          <p:cNvSpPr txBox="1"/>
          <p:nvPr/>
        </p:nvSpPr>
        <p:spPr>
          <a:xfrm>
            <a:off x="611560" y="4293096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Equação matricial dos enrolamentos do estator…</a:t>
            </a:r>
            <a:endParaRPr lang="pt-P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611560" y="692696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Transformada de </a:t>
            </a:r>
            <a:r>
              <a:rPr lang="pt-PT" dirty="0" err="1" smtClean="0">
                <a:latin typeface="Times New Roman" pitchFamily="18" charset="0"/>
                <a:cs typeface="Times New Roman" pitchFamily="18" charset="0"/>
              </a:rPr>
              <a:t>Clark</a:t>
            </a: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 (Transformada Trifásico-Bifásico)  </a:t>
            </a:r>
            <a:endParaRPr lang="pt-PT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340768"/>
            <a:ext cx="3929034" cy="2082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683568" y="3717032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Transformada de </a:t>
            </a:r>
            <a:r>
              <a:rPr lang="pt-PT" dirty="0" err="1" smtClean="0">
                <a:latin typeface="Times New Roman" pitchFamily="18" charset="0"/>
                <a:cs typeface="Times New Roman" pitchFamily="18" charset="0"/>
              </a:rPr>
              <a:t>Park</a:t>
            </a: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 (Transformação de Rotação)  </a:t>
            </a:r>
            <a:endParaRPr lang="pt-PT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4221088"/>
            <a:ext cx="4582150" cy="1547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95536" y="260648"/>
            <a:ext cx="7346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O modelo dinâmico do motor fica completamente definido com as equações: </a:t>
            </a:r>
            <a:endParaRPr lang="pt-PT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692696"/>
            <a:ext cx="4104456" cy="31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ixaDeTexto 6"/>
          <p:cNvSpPr txBox="1"/>
          <p:nvPr/>
        </p:nvSpPr>
        <p:spPr>
          <a:xfrm>
            <a:off x="1331640" y="3861048"/>
            <a:ext cx="727280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dirty="0" smtClean="0">
                <a:latin typeface="Times New Roman" pitchFamily="18" charset="0"/>
                <a:cs typeface="Times New Roman" pitchFamily="18" charset="0"/>
              </a:rPr>
              <a:t>Onde: </a:t>
            </a:r>
          </a:p>
          <a:p>
            <a:r>
              <a:rPr lang="pt-PT" sz="1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pt-PT" sz="1600" dirty="0" smtClean="0">
                <a:latin typeface="Times New Roman" pitchFamily="18" charset="0"/>
                <a:cs typeface="Times New Roman" pitchFamily="18" charset="0"/>
              </a:rPr>
              <a:t> - ângulo de deslocamento do rotor </a:t>
            </a:r>
          </a:p>
          <a:p>
            <a:r>
              <a:rPr lang="pt-PT" sz="1600" dirty="0" smtClean="0">
                <a:latin typeface="Times New Roman" pitchFamily="18" charset="0"/>
                <a:cs typeface="Times New Roman" pitchFamily="18" charset="0"/>
              </a:rPr>
              <a:t>	ω – velocidade angular elétrica</a:t>
            </a:r>
          </a:p>
          <a:p>
            <a:r>
              <a:rPr lang="pt-PT" sz="1600" dirty="0" smtClean="0">
                <a:latin typeface="Times New Roman" pitchFamily="18" charset="0"/>
                <a:cs typeface="Times New Roman" pitchFamily="18" charset="0"/>
              </a:rPr>
              <a:t>	p – número de pares de pólos</a:t>
            </a:r>
          </a:p>
          <a:p>
            <a:r>
              <a:rPr lang="pt-PT" sz="1600" dirty="0" smtClean="0">
                <a:latin typeface="Times New Roman" pitchFamily="18" charset="0"/>
                <a:cs typeface="Times New Roman" pitchFamily="18" charset="0"/>
              </a:rPr>
              <a:t>	b – coeficiente de atrito viscoso</a:t>
            </a:r>
            <a:endParaRPr lang="pt-PT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PT" sz="1600" dirty="0" smtClean="0">
                <a:latin typeface="Times New Roman" pitchFamily="18" charset="0"/>
                <a:cs typeface="Times New Roman" pitchFamily="18" charset="0"/>
              </a:rPr>
              <a:t>	J – momento de Inércia do sistema mecânico </a:t>
            </a:r>
          </a:p>
          <a:p>
            <a:r>
              <a:rPr lang="pt-PT" sz="1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t-PT" sz="1600" dirty="0" err="1" smtClean="0">
                <a:latin typeface="Times New Roman" pitchFamily="18" charset="0"/>
                <a:cs typeface="Times New Roman" pitchFamily="18" charset="0"/>
              </a:rPr>
              <a:t>Lq</a:t>
            </a:r>
            <a:r>
              <a:rPr lang="pt-PT" sz="1600" dirty="0" smtClean="0">
                <a:latin typeface="Times New Roman" pitchFamily="18" charset="0"/>
                <a:cs typeface="Times New Roman" pitchFamily="18" charset="0"/>
              </a:rPr>
              <a:t> – Indutância Síncrona transversal </a:t>
            </a:r>
          </a:p>
          <a:p>
            <a:r>
              <a:rPr lang="pt-PT" sz="1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t-PT" sz="1600" dirty="0" err="1" smtClean="0">
                <a:latin typeface="Times New Roman" pitchFamily="18" charset="0"/>
                <a:cs typeface="Times New Roman" pitchFamily="18" charset="0"/>
              </a:rPr>
              <a:t>Ld</a:t>
            </a:r>
            <a:r>
              <a:rPr lang="pt-PT" sz="1600" dirty="0" smtClean="0">
                <a:latin typeface="Times New Roman" pitchFamily="18" charset="0"/>
                <a:cs typeface="Times New Roman" pitchFamily="18" charset="0"/>
              </a:rPr>
              <a:t> – Indutância Síncrona longitudinal</a:t>
            </a:r>
          </a:p>
          <a:p>
            <a:r>
              <a:rPr lang="pt-PT" sz="1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t-PT" sz="1600" dirty="0" err="1" smtClean="0">
                <a:latin typeface="Times New Roman" pitchFamily="18" charset="0"/>
                <a:cs typeface="Times New Roman" pitchFamily="18" charset="0"/>
              </a:rPr>
              <a:t>Vd</a:t>
            </a:r>
            <a:r>
              <a:rPr lang="pt-PT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t-PT" sz="1600" dirty="0" err="1" smtClean="0">
                <a:latin typeface="Times New Roman" pitchFamily="18" charset="0"/>
                <a:cs typeface="Times New Roman" pitchFamily="18" charset="0"/>
              </a:rPr>
              <a:t>Vq</a:t>
            </a:r>
            <a:r>
              <a:rPr lang="pt-PT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1600" dirty="0" smtClean="0">
                <a:latin typeface="Times New Roman" pitchFamily="18" charset="0"/>
                <a:cs typeface="Times New Roman" pitchFamily="18" charset="0"/>
              </a:rPr>
              <a:t>– Tensões para o referencial </a:t>
            </a:r>
            <a:r>
              <a:rPr lang="pt-PT" sz="1600" dirty="0" err="1" smtClean="0">
                <a:latin typeface="Times New Roman" pitchFamily="18" charset="0"/>
                <a:cs typeface="Times New Roman" pitchFamily="18" charset="0"/>
              </a:rPr>
              <a:t>dq</a:t>
            </a:r>
            <a:r>
              <a:rPr lang="pt-PT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pt-PT" sz="1600" dirty="0" smtClean="0">
                <a:latin typeface="Times New Roman" pitchFamily="18" charset="0"/>
                <a:cs typeface="Times New Roman" pitchFamily="18" charset="0"/>
              </a:rPr>
              <a:t>	Id, </a:t>
            </a:r>
            <a:r>
              <a:rPr lang="pt-PT" sz="1600" dirty="0" err="1" smtClean="0">
                <a:latin typeface="Times New Roman" pitchFamily="18" charset="0"/>
                <a:cs typeface="Times New Roman" pitchFamily="18" charset="0"/>
              </a:rPr>
              <a:t>Iq</a:t>
            </a:r>
            <a:r>
              <a:rPr lang="pt-PT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1600" dirty="0" smtClean="0">
                <a:latin typeface="Times New Roman" pitchFamily="18" charset="0"/>
                <a:cs typeface="Times New Roman" pitchFamily="18" charset="0"/>
              </a:rPr>
              <a:t>–Corrente no estator para o referencial </a:t>
            </a:r>
            <a:r>
              <a:rPr lang="pt-PT" sz="1600" dirty="0" err="1" smtClean="0">
                <a:latin typeface="Times New Roman" pitchFamily="18" charset="0"/>
                <a:cs typeface="Times New Roman" pitchFamily="18" charset="0"/>
              </a:rPr>
              <a:t>dq</a:t>
            </a:r>
            <a:endParaRPr lang="pt-PT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PT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t-PT" sz="1600" dirty="0" smtClean="0">
                <a:latin typeface="Times New Roman" pitchFamily="18" charset="0"/>
                <a:cs typeface="Times New Roman" pitchFamily="18" charset="0"/>
              </a:rPr>
              <a:t>Cl – Conjugado da carga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4581128"/>
            <a:ext cx="1037887" cy="673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44</Words>
  <Application>Microsoft Office PowerPoint</Application>
  <PresentationFormat>Apresentação no Ecrã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4" baseType="lpstr">
      <vt:lpstr>Tema do Office</vt:lpstr>
      <vt:lpstr>Diapositivo 1</vt:lpstr>
      <vt:lpstr>Diapositivo 2</vt:lpstr>
      <vt:lpstr>Diapositivo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Sérgio</dc:creator>
  <cp:lastModifiedBy>Sérgio</cp:lastModifiedBy>
  <cp:revision>10</cp:revision>
  <dcterms:created xsi:type="dcterms:W3CDTF">2012-03-21T22:40:27Z</dcterms:created>
  <dcterms:modified xsi:type="dcterms:W3CDTF">2012-03-22T00:55:02Z</dcterms:modified>
</cp:coreProperties>
</file>