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4" r:id="rId3"/>
    <p:sldId id="257" r:id="rId4"/>
    <p:sldId id="259" r:id="rId5"/>
    <p:sldId id="273" r:id="rId6"/>
    <p:sldId id="261" r:id="rId7"/>
    <p:sldId id="267" r:id="rId8"/>
    <p:sldId id="260" r:id="rId9"/>
    <p:sldId id="262" r:id="rId10"/>
    <p:sldId id="263" r:id="rId11"/>
    <p:sldId id="264" r:id="rId12"/>
    <p:sldId id="268" r:id="rId13"/>
    <p:sldId id="265" r:id="rId14"/>
    <p:sldId id="271" r:id="rId15"/>
    <p:sldId id="26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DB3A0"/>
    <a:srgbClr val="90D0C4"/>
    <a:srgbClr val="8CCE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Destaqu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Estilo Médio 2 - Destaqu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D5ABB26-0587-4C30-8999-92F81FD0307C}" styleName="Sem Estilo, Sem Grelh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Estilo com Tema 1 - Destaqu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0BBCC0-CA7D-42BE-BC8E-84208DE406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4764DE4-CCF7-4B7C-AE78-92E3F0F96B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  <a:endParaRPr lang="en-US"/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18DD12D1-2F68-4253-BBC5-7CAA44285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5750E-09EA-4DF5-8FC8-20524431D2C7}" type="datetimeFigureOut">
              <a:rPr lang="en-US" smtClean="0"/>
              <a:t>5/25/2020</a:t>
            </a:fld>
            <a:endParaRPr lang="en-US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A4768C5E-32FA-48CA-B6DF-B05BC477D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F842024B-595A-42D6-8ADE-3A8824F7C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06260-3279-42FC-8777-630C5BA4380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5685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009ECA-2241-4528-A7DF-94E34CAD1A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52E5F18D-2F0A-4073-9EC1-62E526A678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6774CE94-5352-47DA-936A-33D796A954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5750E-09EA-4DF5-8FC8-20524431D2C7}" type="datetimeFigureOut">
              <a:rPr lang="en-US" smtClean="0"/>
              <a:t>5/25/2020</a:t>
            </a:fld>
            <a:endParaRPr lang="en-US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9D9454B7-FE4A-4351-A1D3-F459F174E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32248E13-9F73-458B-B125-293482B9B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06260-3279-42FC-8777-630C5BA4380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5641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83A1593-2F82-4E6E-9354-32F450851D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8FD5ABBC-5864-419D-8946-F6E5E474E9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66EDAF4F-3FC9-4BE7-8CE0-E025DA563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5750E-09EA-4DF5-8FC8-20524431D2C7}" type="datetimeFigureOut">
              <a:rPr lang="en-US" smtClean="0"/>
              <a:t>5/25/2020</a:t>
            </a:fld>
            <a:endParaRPr lang="en-US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917CC019-B7F9-40B6-BAC1-C01CAC3FF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04D17F36-20C3-45BB-A066-F0898A0D4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06260-3279-42FC-8777-630C5BA4380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180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0E8427-652A-4B5B-95B4-26A9B5A42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6971894D-EAF6-47FC-9254-EB36DE65AD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1E273878-A7D7-4D0E-9DCA-73512C6EE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5750E-09EA-4DF5-8FC8-20524431D2C7}" type="datetimeFigureOut">
              <a:rPr lang="en-US" smtClean="0"/>
              <a:t>5/25/2020</a:t>
            </a:fld>
            <a:endParaRPr lang="en-US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E942E874-D48D-4D51-A235-4807D049B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4C2F5AE6-E99E-43FB-9D8E-B6756A8BC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06260-3279-42FC-8777-630C5BA4380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769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83C7AB-8C9A-4101-BDE6-03C38B69F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8844B96D-2861-4DEC-AAE7-D7B4946C04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85E4EEB8-B601-4F47-92FD-1F9C34368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5750E-09EA-4DF5-8FC8-20524431D2C7}" type="datetimeFigureOut">
              <a:rPr lang="en-US" smtClean="0"/>
              <a:t>5/25/2020</a:t>
            </a:fld>
            <a:endParaRPr lang="en-US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CF491489-572A-4A8B-B024-D6C0AAF0F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FAEC98F5-055D-4B2B-94F4-40199ACF4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06260-3279-42FC-8777-630C5BA4380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3963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97F114-2FD1-4B40-9966-F7DE91106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C4641DF3-4134-4AB3-842E-DB44288DFE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8E9CE40E-459F-4353-87C1-3F67807AC8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8723B172-753E-4F31-81C8-57E4CB36C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5750E-09EA-4DF5-8FC8-20524431D2C7}" type="datetimeFigureOut">
              <a:rPr lang="en-US" smtClean="0"/>
              <a:t>5/25/2020</a:t>
            </a:fld>
            <a:endParaRPr lang="en-US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61B02D68-32F5-4365-8E81-361E3FE98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F6EA3270-922E-4C56-8ED5-DA237B219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06260-3279-42FC-8777-630C5BA4380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02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D29634-6171-47C2-BBB6-73A926707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79D204B5-26BE-4FB1-9B74-DBBA2F6941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2EF7D213-B953-42C6-B761-B45623E6EB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FD351ABA-7BA0-4EE2-98D2-6337414998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FF75838D-A025-48F0-91AC-D3136C3DE0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id="{5DB1289C-DB7D-45C8-9221-6577E62D7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5750E-09EA-4DF5-8FC8-20524431D2C7}" type="datetimeFigureOut">
              <a:rPr lang="en-US" smtClean="0"/>
              <a:t>5/25/2020</a:t>
            </a:fld>
            <a:endParaRPr lang="en-US"/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FE8CE64C-3C5F-4EDC-A13C-4D2169586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13A031A3-394B-4BB1-BB54-093F0C7CE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06260-3279-42FC-8777-630C5BA4380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5231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3FC119-55A1-4C97-974F-637616726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896FA0C8-AFE5-44E8-AE73-54FDFFD81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5750E-09EA-4DF5-8FC8-20524431D2C7}" type="datetimeFigureOut">
              <a:rPr lang="en-US" smtClean="0"/>
              <a:t>5/25/2020</a:t>
            </a:fld>
            <a:endParaRPr lang="en-US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4A6379F8-88D0-439B-B4B7-6698F9A42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FE6A0F3B-DDFE-4D75-8F31-6555DD1C2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06260-3279-42FC-8777-630C5BA4380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2742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E70D9CE3-848E-4177-9971-EF7DE3C7B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5750E-09EA-4DF5-8FC8-20524431D2C7}" type="datetimeFigureOut">
              <a:rPr lang="en-US" smtClean="0"/>
              <a:t>5/25/2020</a:t>
            </a:fld>
            <a:endParaRPr lang="en-US"/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A5C3AF82-75AC-4599-B566-39B87FC22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FD5DF56D-2231-4C07-A25B-6C2B7334D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06260-3279-42FC-8777-630C5BA4380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6102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C45CF0-D62D-4176-9180-7163203CF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288F3A8E-2CC8-4EE9-8284-151BBF158E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F5006655-E5C3-4DAF-BCCB-8B8133C0A8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4360D9E8-DFEC-46A5-9829-1F6BE94BAA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5750E-09EA-4DF5-8FC8-20524431D2C7}" type="datetimeFigureOut">
              <a:rPr lang="en-US" smtClean="0"/>
              <a:t>5/25/2020</a:t>
            </a:fld>
            <a:endParaRPr lang="en-US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0285BAC1-BCAB-4A89-8F5E-C5C2906F2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E4307A73-3A3A-41DD-BAA5-689ED242F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06260-3279-42FC-8777-630C5BA4380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0032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E661AC-5A97-4256-96AB-0D23DA583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id="{53C671C3-95F5-4EDF-B9B2-269DF787C8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2E1D6DE3-3ADC-457E-BF2A-07CAB90379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D80C32A8-4FD0-4726-B61F-920417E0F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5750E-09EA-4DF5-8FC8-20524431D2C7}" type="datetimeFigureOut">
              <a:rPr lang="en-US" smtClean="0"/>
              <a:t>5/25/2020</a:t>
            </a:fld>
            <a:endParaRPr lang="en-US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F37D38DF-7090-4A69-BFD3-3DA19CC07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7E171E11-A2A7-4E0B-A80C-1B410E603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06260-3279-42FC-8777-630C5BA4380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306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28C06261-037D-495F-851C-9D3D02F25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99836940-A514-42EA-B6F3-8977B6C207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73128C9C-4DE4-4DAB-809B-A62D5AA71F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5750E-09EA-4DF5-8FC8-20524431D2C7}" type="datetimeFigureOut">
              <a:rPr lang="en-US" smtClean="0"/>
              <a:t>5/25/2020</a:t>
            </a:fld>
            <a:endParaRPr lang="en-US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F0A41C6B-CE37-49B9-9BE4-DFA0481B54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B7AFB429-0AE4-4EA8-B8F3-BC42E89017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906260-3279-42FC-8777-630C5BA4380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939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3.png"/><Relationship Id="rId7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hyperlink" Target="file:///C:\Users\ifta9\Desktop\projeto\teste\index.html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3.png"/><Relationship Id="rId7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87A16795-1A5A-403E-A64F-1AE5BA01ED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5" t="6602" r="16144"/>
          <a:stretch/>
        </p:blipFill>
        <p:spPr>
          <a:xfrm>
            <a:off x="0" y="990600"/>
            <a:ext cx="6158804" cy="58674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70EC6782-5CDD-4BF5-88B0-1FC42F29EBFF}"/>
              </a:ext>
            </a:extLst>
          </p:cNvPr>
          <p:cNvSpPr txBox="1"/>
          <p:nvPr/>
        </p:nvSpPr>
        <p:spPr>
          <a:xfrm>
            <a:off x="4116789" y="2259706"/>
            <a:ext cx="1422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Bebas Neue" panose="00000500000000000000" pitchFamily="2" charset="0"/>
              </a:rPr>
              <a:t>Tele Scar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3F13E4CA-DA48-4BB0-A9E2-5FC6405F761B}"/>
              </a:ext>
            </a:extLst>
          </p:cNvPr>
          <p:cNvSpPr/>
          <p:nvPr/>
        </p:nvSpPr>
        <p:spPr bwMode="auto">
          <a:xfrm rot="5400000">
            <a:off x="8939729" y="315104"/>
            <a:ext cx="1119736" cy="5384799"/>
          </a:xfrm>
          <a:prstGeom prst="rect">
            <a:avLst/>
          </a:prstGeom>
          <a:solidFill>
            <a:srgbClr val="4DB3A0">
              <a:alpha val="8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marL="0" marR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PT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8C276843-00A3-445E-B9EA-E9E230DB2B2C}"/>
              </a:ext>
            </a:extLst>
          </p:cNvPr>
          <p:cNvSpPr txBox="1"/>
          <p:nvPr/>
        </p:nvSpPr>
        <p:spPr>
          <a:xfrm>
            <a:off x="7292610" y="2745893"/>
            <a:ext cx="72086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dirty="0">
                <a:latin typeface="+mj-lt"/>
              </a:rPr>
              <a:t>TELE SCAR System Proposal</a:t>
            </a:r>
            <a:endParaRPr lang="en-US" sz="2800" dirty="0">
              <a:latin typeface="+mj-lt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82AABECF-0C20-4AA7-9CA8-FE9AB1976FAD}"/>
              </a:ext>
            </a:extLst>
          </p:cNvPr>
          <p:cNvSpPr txBox="1"/>
          <p:nvPr/>
        </p:nvSpPr>
        <p:spPr>
          <a:xfrm>
            <a:off x="6807197" y="4091709"/>
            <a:ext cx="5163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+mj-lt"/>
              </a:rPr>
              <a:t>[Catch-22] </a:t>
            </a:r>
          </a:p>
        </p:txBody>
      </p:sp>
      <p:cxnSp>
        <p:nvCxnSpPr>
          <p:cNvPr id="10" name="Conexão reta 9">
            <a:extLst>
              <a:ext uri="{FF2B5EF4-FFF2-40B4-BE49-F238E27FC236}">
                <a16:creationId xmlns:a16="http://schemas.microsoft.com/office/drawing/2014/main" id="{1F5EB0A7-BE80-4638-A152-3B64252119F9}"/>
              </a:ext>
            </a:extLst>
          </p:cNvPr>
          <p:cNvCxnSpPr>
            <a:cxnSpLocks/>
          </p:cNvCxnSpPr>
          <p:nvPr/>
        </p:nvCxnSpPr>
        <p:spPr>
          <a:xfrm>
            <a:off x="7622008" y="4645891"/>
            <a:ext cx="0" cy="1736436"/>
          </a:xfrm>
          <a:prstGeom prst="line">
            <a:avLst/>
          </a:prstGeom>
          <a:noFill/>
          <a:ln w="1905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</p:cxnSp>
      <p:sp>
        <p:nvSpPr>
          <p:cNvPr id="12" name="AutoShape 3">
            <a:extLst>
              <a:ext uri="{FF2B5EF4-FFF2-40B4-BE49-F238E27FC236}">
                <a16:creationId xmlns:a16="http://schemas.microsoft.com/office/drawing/2014/main" id="{46BA8140-4A3E-4701-BDC9-527879E214F7}"/>
              </a:ext>
            </a:extLst>
          </p:cNvPr>
          <p:cNvSpPr>
            <a:spLocks noChangeAspect="1"/>
          </p:cNvSpPr>
          <p:nvPr/>
        </p:nvSpPr>
        <p:spPr bwMode="auto">
          <a:xfrm>
            <a:off x="7573342" y="4936712"/>
            <a:ext cx="97332" cy="97332"/>
          </a:xfrm>
          <a:custGeom>
            <a:avLst/>
            <a:gdLst/>
            <a:ahLst/>
            <a:cxnLst/>
            <a:rect l="0" t="0" r="r" b="b"/>
            <a:pathLst>
              <a:path w="20465" h="20465">
                <a:moveTo>
                  <a:pt x="18764" y="6107"/>
                </a:moveTo>
                <a:cubicBezTo>
                  <a:pt x="21033" y="8376"/>
                  <a:pt x="21033" y="12090"/>
                  <a:pt x="18764" y="14359"/>
                </a:cubicBezTo>
                <a:lnTo>
                  <a:pt x="14359" y="18764"/>
                </a:lnTo>
                <a:cubicBezTo>
                  <a:pt x="12090" y="21033"/>
                  <a:pt x="8376" y="21033"/>
                  <a:pt x="6107" y="18764"/>
                </a:cubicBezTo>
                <a:lnTo>
                  <a:pt x="1702" y="14359"/>
                </a:lnTo>
                <a:cubicBezTo>
                  <a:pt x="-567" y="12090"/>
                  <a:pt x="-567" y="8376"/>
                  <a:pt x="1702" y="6107"/>
                </a:cubicBezTo>
                <a:lnTo>
                  <a:pt x="6107" y="1702"/>
                </a:lnTo>
                <a:cubicBezTo>
                  <a:pt x="8376" y="-567"/>
                  <a:pt x="12090" y="-567"/>
                  <a:pt x="14359" y="1702"/>
                </a:cubicBezTo>
                <a:lnTo>
                  <a:pt x="18764" y="6107"/>
                </a:lnTo>
                <a:close/>
                <a:moveTo>
                  <a:pt x="18764" y="6107"/>
                </a:moveTo>
              </a:path>
            </a:pathLst>
          </a:custGeom>
          <a:solidFill>
            <a:srgbClr val="6ABDBE"/>
          </a:solidFill>
          <a:ln>
            <a:solidFill>
              <a:srgbClr val="6ABDBE"/>
            </a:solidFill>
          </a:ln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AutoShape 3">
            <a:extLst>
              <a:ext uri="{FF2B5EF4-FFF2-40B4-BE49-F238E27FC236}">
                <a16:creationId xmlns:a16="http://schemas.microsoft.com/office/drawing/2014/main" id="{65CA7B71-47A8-4C58-BBD6-D826A5B210FC}"/>
              </a:ext>
            </a:extLst>
          </p:cNvPr>
          <p:cNvSpPr>
            <a:spLocks noChangeAspect="1"/>
          </p:cNvSpPr>
          <p:nvPr/>
        </p:nvSpPr>
        <p:spPr bwMode="auto">
          <a:xfrm>
            <a:off x="7573342" y="5412383"/>
            <a:ext cx="97332" cy="97332"/>
          </a:xfrm>
          <a:custGeom>
            <a:avLst/>
            <a:gdLst/>
            <a:ahLst/>
            <a:cxnLst/>
            <a:rect l="0" t="0" r="r" b="b"/>
            <a:pathLst>
              <a:path w="20465" h="20465">
                <a:moveTo>
                  <a:pt x="18764" y="6107"/>
                </a:moveTo>
                <a:cubicBezTo>
                  <a:pt x="21033" y="8376"/>
                  <a:pt x="21033" y="12090"/>
                  <a:pt x="18764" y="14359"/>
                </a:cubicBezTo>
                <a:lnTo>
                  <a:pt x="14359" y="18764"/>
                </a:lnTo>
                <a:cubicBezTo>
                  <a:pt x="12090" y="21033"/>
                  <a:pt x="8376" y="21033"/>
                  <a:pt x="6107" y="18764"/>
                </a:cubicBezTo>
                <a:lnTo>
                  <a:pt x="1702" y="14359"/>
                </a:lnTo>
                <a:cubicBezTo>
                  <a:pt x="-567" y="12090"/>
                  <a:pt x="-567" y="8376"/>
                  <a:pt x="1702" y="6107"/>
                </a:cubicBezTo>
                <a:lnTo>
                  <a:pt x="6107" y="1702"/>
                </a:lnTo>
                <a:cubicBezTo>
                  <a:pt x="8376" y="-567"/>
                  <a:pt x="12090" y="-567"/>
                  <a:pt x="14359" y="1702"/>
                </a:cubicBezTo>
                <a:lnTo>
                  <a:pt x="18764" y="6107"/>
                </a:lnTo>
                <a:close/>
                <a:moveTo>
                  <a:pt x="18764" y="6107"/>
                </a:moveTo>
              </a:path>
            </a:pathLst>
          </a:custGeom>
          <a:solidFill>
            <a:srgbClr val="6ABDBE"/>
          </a:solidFill>
          <a:ln>
            <a:solidFill>
              <a:srgbClr val="6ABDBE"/>
            </a:solidFill>
          </a:ln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AutoShape 3">
            <a:extLst>
              <a:ext uri="{FF2B5EF4-FFF2-40B4-BE49-F238E27FC236}">
                <a16:creationId xmlns:a16="http://schemas.microsoft.com/office/drawing/2014/main" id="{0DE504A7-F767-4385-8B51-439D3F3894E7}"/>
              </a:ext>
            </a:extLst>
          </p:cNvPr>
          <p:cNvSpPr>
            <a:spLocks noChangeAspect="1"/>
          </p:cNvSpPr>
          <p:nvPr/>
        </p:nvSpPr>
        <p:spPr bwMode="auto">
          <a:xfrm>
            <a:off x="7573342" y="5888054"/>
            <a:ext cx="97332" cy="97332"/>
          </a:xfrm>
          <a:custGeom>
            <a:avLst/>
            <a:gdLst/>
            <a:ahLst/>
            <a:cxnLst/>
            <a:rect l="0" t="0" r="r" b="b"/>
            <a:pathLst>
              <a:path w="20465" h="20465">
                <a:moveTo>
                  <a:pt x="18764" y="6107"/>
                </a:moveTo>
                <a:cubicBezTo>
                  <a:pt x="21033" y="8376"/>
                  <a:pt x="21033" y="12090"/>
                  <a:pt x="18764" y="14359"/>
                </a:cubicBezTo>
                <a:lnTo>
                  <a:pt x="14359" y="18764"/>
                </a:lnTo>
                <a:cubicBezTo>
                  <a:pt x="12090" y="21033"/>
                  <a:pt x="8376" y="21033"/>
                  <a:pt x="6107" y="18764"/>
                </a:cubicBezTo>
                <a:lnTo>
                  <a:pt x="1702" y="14359"/>
                </a:lnTo>
                <a:cubicBezTo>
                  <a:pt x="-567" y="12090"/>
                  <a:pt x="-567" y="8376"/>
                  <a:pt x="1702" y="6107"/>
                </a:cubicBezTo>
                <a:lnTo>
                  <a:pt x="6107" y="1702"/>
                </a:lnTo>
                <a:cubicBezTo>
                  <a:pt x="8376" y="-567"/>
                  <a:pt x="12090" y="-567"/>
                  <a:pt x="14359" y="1702"/>
                </a:cubicBezTo>
                <a:lnTo>
                  <a:pt x="18764" y="6107"/>
                </a:lnTo>
                <a:close/>
                <a:moveTo>
                  <a:pt x="18764" y="6107"/>
                </a:moveTo>
              </a:path>
            </a:pathLst>
          </a:custGeom>
          <a:solidFill>
            <a:srgbClr val="6ABDBE"/>
          </a:solidFill>
          <a:ln>
            <a:solidFill>
              <a:srgbClr val="6ABDBE"/>
            </a:solidFill>
          </a:ln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B086BD9C-2D06-48DB-A354-66E23B28C71E}"/>
              </a:ext>
            </a:extLst>
          </p:cNvPr>
          <p:cNvSpPr txBox="1"/>
          <p:nvPr/>
        </p:nvSpPr>
        <p:spPr>
          <a:xfrm>
            <a:off x="7823200" y="4858327"/>
            <a:ext cx="37314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+mj-lt"/>
              </a:rPr>
              <a:t>Aline Silva, up201509292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416E43A2-E293-412E-9537-00456300D99A}"/>
              </a:ext>
            </a:extLst>
          </p:cNvPr>
          <p:cNvSpPr txBox="1"/>
          <p:nvPr/>
        </p:nvSpPr>
        <p:spPr>
          <a:xfrm>
            <a:off x="7823199" y="5317836"/>
            <a:ext cx="37314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+mj-lt"/>
              </a:rPr>
              <a:t>Inês Alves, up201909426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A63F6877-8816-4C0F-BFC6-BAFBDEF09783}"/>
              </a:ext>
            </a:extLst>
          </p:cNvPr>
          <p:cNvSpPr txBox="1"/>
          <p:nvPr/>
        </p:nvSpPr>
        <p:spPr>
          <a:xfrm>
            <a:off x="7823200" y="5777345"/>
            <a:ext cx="37314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+mj-lt"/>
              </a:rPr>
              <a:t>Manuela Alves, up201909430</a:t>
            </a:r>
          </a:p>
        </p:txBody>
      </p:sp>
    </p:spTree>
    <p:extLst>
      <p:ext uri="{BB962C8B-B14F-4D97-AF65-F5344CB8AC3E}">
        <p14:creationId xmlns:p14="http://schemas.microsoft.com/office/powerpoint/2010/main" val="2636567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06EF96A7-1747-4AFF-95A7-15BAA06592E0}"/>
              </a:ext>
            </a:extLst>
          </p:cNvPr>
          <p:cNvSpPr txBox="1"/>
          <p:nvPr/>
        </p:nvSpPr>
        <p:spPr>
          <a:xfrm>
            <a:off x="896537" y="1426884"/>
            <a:ext cx="50780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b="1" dirty="0">
                <a:latin typeface="+mj-lt"/>
              </a:rPr>
              <a:t>Example</a:t>
            </a:r>
            <a:r>
              <a:rPr lang="pt-PT" sz="1400" dirty="0">
                <a:latin typeface="+mj-lt"/>
              </a:rPr>
              <a:t> : Subscribe to the Platform Use Case</a:t>
            </a:r>
            <a:endParaRPr lang="en-US" sz="1400" dirty="0">
              <a:latin typeface="+mj-lt"/>
            </a:endParaRPr>
          </a:p>
        </p:txBody>
      </p:sp>
      <p:sp>
        <p:nvSpPr>
          <p:cNvPr id="6" name="Marcador de Posição do Número do Diapositivo 4">
            <a:extLst>
              <a:ext uri="{FF2B5EF4-FFF2-40B4-BE49-F238E27FC236}">
                <a16:creationId xmlns:a16="http://schemas.microsoft.com/office/drawing/2014/main" id="{ADD74D74-FFA5-46B7-801A-A185AA145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7649" y="6413062"/>
            <a:ext cx="2743200" cy="365125"/>
          </a:xfrm>
        </p:spPr>
        <p:txBody>
          <a:bodyPr/>
          <a:lstStyle/>
          <a:p>
            <a:fld id="{7CC2ACDB-A0A2-4ABC-9FAA-35B81A247E66}" type="slidenum">
              <a:rPr lang="pt-PT" sz="1000" smtClean="0">
                <a:solidFill>
                  <a:srgbClr val="89898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fld>
            <a:endParaRPr lang="pt-PT" sz="1000" dirty="0">
              <a:solidFill>
                <a:srgbClr val="89898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01B38071-C741-48D7-A900-FA50EDC0CE60}"/>
              </a:ext>
            </a:extLst>
          </p:cNvPr>
          <p:cNvSpPr txBox="1"/>
          <p:nvPr/>
        </p:nvSpPr>
        <p:spPr>
          <a:xfrm>
            <a:off x="1180731" y="576298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dirty="0">
                <a:latin typeface="+mj-lt"/>
              </a:rPr>
              <a:t>Functional Modeling - Use Case Description</a:t>
            </a:r>
            <a:endParaRPr lang="en-US" sz="2800" dirty="0">
              <a:latin typeface="+mj-lt"/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CBFDED85-128E-4F4B-A1A9-14EAF2FC4E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367" y="478508"/>
            <a:ext cx="60965" cy="780356"/>
          </a:xfrm>
          <a:prstGeom prst="rect">
            <a:avLst/>
          </a:prstGeom>
        </p:spPr>
      </p:pic>
      <p:sp>
        <p:nvSpPr>
          <p:cNvPr id="11" name="Rectangle 7">
            <a:extLst>
              <a:ext uri="{FF2B5EF4-FFF2-40B4-BE49-F238E27FC236}">
                <a16:creationId xmlns:a16="http://schemas.microsoft.com/office/drawing/2014/main" id="{DCB51806-78B7-4074-B027-AFF7E15920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8876" y="6487448"/>
            <a:ext cx="3292889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PT" altLang="pt-PT" sz="800" dirty="0">
                <a:solidFill>
                  <a:srgbClr val="89898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TELEMEDICINA E E-SAÚDE</a:t>
            </a:r>
            <a:r>
              <a:rPr lang="pt-PT" altLang="pt-PT" sz="800" i="1" dirty="0">
                <a:solidFill>
                  <a:srgbClr val="89898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t-PT" altLang="pt-PT" sz="800" dirty="0">
                <a:solidFill>
                  <a:srgbClr val="6BB0C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 TELE SCAR PLATFORM</a:t>
            </a:r>
            <a:r>
              <a:rPr lang="pt-PT" altLang="pt-PT" sz="800" dirty="0">
                <a:solidFill>
                  <a:srgbClr val="6BB0C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t-PT" altLang="pt-PT" sz="800" dirty="0">
                <a:solidFill>
                  <a:srgbClr val="6BB0C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 </a:t>
            </a:r>
            <a:r>
              <a:rPr lang="pt-PT" altLang="pt-PT" sz="800" dirty="0">
                <a:solidFill>
                  <a:srgbClr val="89898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MAY 25, 2020</a:t>
            </a:r>
          </a:p>
        </p:txBody>
      </p:sp>
      <p:pic>
        <p:nvPicPr>
          <p:cNvPr id="12" name="Picture 6" descr="Resultado de imagem para uporto feup">
            <a:extLst>
              <a:ext uri="{FF2B5EF4-FFF2-40B4-BE49-F238E27FC236}">
                <a16:creationId xmlns:a16="http://schemas.microsoft.com/office/drawing/2014/main" id="{585C9ACD-CC5F-4D6B-BD62-B94D554607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51" y="6452017"/>
            <a:ext cx="882738" cy="284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Conexão reta 14">
            <a:extLst>
              <a:ext uri="{FF2B5EF4-FFF2-40B4-BE49-F238E27FC236}">
                <a16:creationId xmlns:a16="http://schemas.microsoft.com/office/drawing/2014/main" id="{C9229179-DE4A-4838-A551-CA4523EE9C87}"/>
              </a:ext>
            </a:extLst>
          </p:cNvPr>
          <p:cNvCxnSpPr>
            <a:cxnSpLocks/>
          </p:cNvCxnSpPr>
          <p:nvPr/>
        </p:nvCxnSpPr>
        <p:spPr>
          <a:xfrm>
            <a:off x="5090604" y="1986799"/>
            <a:ext cx="0" cy="4191861"/>
          </a:xfrm>
          <a:prstGeom prst="line">
            <a:avLst/>
          </a:prstGeom>
          <a:noFill/>
          <a:ln w="1905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</p:cxnSp>
      <p:sp>
        <p:nvSpPr>
          <p:cNvPr id="17" name="Rectangle 26">
            <a:extLst>
              <a:ext uri="{FF2B5EF4-FFF2-40B4-BE49-F238E27FC236}">
                <a16:creationId xmlns:a16="http://schemas.microsoft.com/office/drawing/2014/main" id="{CE1664A5-D28D-432F-95C1-D177138091C0}"/>
              </a:ext>
            </a:extLst>
          </p:cNvPr>
          <p:cNvSpPr/>
          <p:nvPr/>
        </p:nvSpPr>
        <p:spPr>
          <a:xfrm>
            <a:off x="7130762" y="1988808"/>
            <a:ext cx="3727359" cy="335560"/>
          </a:xfrm>
          <a:prstGeom prst="rect">
            <a:avLst/>
          </a:prstGeom>
          <a:solidFill>
            <a:srgbClr val="41B1A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32004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kern="0" dirty="0">
                <a:solidFill>
                  <a:prstClr val="white"/>
                </a:solidFill>
              </a:rPr>
              <a:t>EXPANDED DESCRIPTION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9" name="Rectangle 26">
            <a:extLst>
              <a:ext uri="{FF2B5EF4-FFF2-40B4-BE49-F238E27FC236}">
                <a16:creationId xmlns:a16="http://schemas.microsoft.com/office/drawing/2014/main" id="{9DC76C6B-56F5-4C69-BF15-ACB0518A48F2}"/>
              </a:ext>
            </a:extLst>
          </p:cNvPr>
          <p:cNvSpPr/>
          <p:nvPr/>
        </p:nvSpPr>
        <p:spPr>
          <a:xfrm>
            <a:off x="844647" y="1988868"/>
            <a:ext cx="3727359" cy="335560"/>
          </a:xfrm>
          <a:prstGeom prst="rect">
            <a:avLst/>
          </a:prstGeom>
          <a:solidFill>
            <a:srgbClr val="41B1A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32004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kern="0" dirty="0">
                <a:solidFill>
                  <a:prstClr val="white"/>
                </a:solidFill>
              </a:rPr>
              <a:t>HIGH LEVEL DESCRIPTION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pic>
        <p:nvPicPr>
          <p:cNvPr id="21" name="Imagem 20" descr="Uma imagem com captura de ecrã&#10;&#10;Descrição gerada automaticamente">
            <a:extLst>
              <a:ext uri="{FF2B5EF4-FFF2-40B4-BE49-F238E27FC236}">
                <a16:creationId xmlns:a16="http://schemas.microsoft.com/office/drawing/2014/main" id="{1D4F4757-7E67-4C0C-9769-1B23FBA70A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835"/>
          <a:stretch/>
        </p:blipFill>
        <p:spPr>
          <a:xfrm>
            <a:off x="675976" y="2686289"/>
            <a:ext cx="4064700" cy="1936200"/>
          </a:xfrm>
          <a:prstGeom prst="rect">
            <a:avLst/>
          </a:prstGeom>
        </p:spPr>
      </p:pic>
      <p:pic>
        <p:nvPicPr>
          <p:cNvPr id="23" name="Imagem 22" descr="Uma imagem com captura de ecrã&#10;&#10;Descrição gerada automaticamente">
            <a:extLst>
              <a:ext uri="{FF2B5EF4-FFF2-40B4-BE49-F238E27FC236}">
                <a16:creationId xmlns:a16="http://schemas.microsoft.com/office/drawing/2014/main" id="{7104555D-B2E3-44D6-A795-3853F430F9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974" y="2566473"/>
            <a:ext cx="2659274" cy="3132991"/>
          </a:xfrm>
          <a:prstGeom prst="rect">
            <a:avLst/>
          </a:prstGeom>
        </p:spPr>
      </p:pic>
      <p:pic>
        <p:nvPicPr>
          <p:cNvPr id="25" name="Imagem 24" descr="Uma imagem com captura de ecrã&#10;&#10;Descrição gerada automaticamente">
            <a:extLst>
              <a:ext uri="{FF2B5EF4-FFF2-40B4-BE49-F238E27FC236}">
                <a16:creationId xmlns:a16="http://schemas.microsoft.com/office/drawing/2014/main" id="{F9A7E657-D9B4-4FDD-BE54-CCCF5B497E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2866" y="2668771"/>
            <a:ext cx="2473368" cy="2202684"/>
          </a:xfrm>
          <a:prstGeom prst="rect">
            <a:avLst/>
          </a:prstGeom>
        </p:spPr>
      </p:pic>
      <p:pic>
        <p:nvPicPr>
          <p:cNvPr id="28" name="Gráfico 27" descr="Seta de Linha: Curva para a esquerda">
            <a:extLst>
              <a:ext uri="{FF2B5EF4-FFF2-40B4-BE49-F238E27FC236}">
                <a16:creationId xmlns:a16="http://schemas.microsoft.com/office/drawing/2014/main" id="{097FF85E-F1F8-4758-ADDD-F46CBFF017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8216561">
            <a:off x="8229310" y="5064978"/>
            <a:ext cx="634069" cy="634069"/>
          </a:xfrm>
          <a:prstGeom prst="rect">
            <a:avLst/>
          </a:prstGeom>
        </p:spPr>
      </p:pic>
      <p:sp>
        <p:nvSpPr>
          <p:cNvPr id="29" name="CaixaDeTexto 28">
            <a:extLst>
              <a:ext uri="{FF2B5EF4-FFF2-40B4-BE49-F238E27FC236}">
                <a16:creationId xmlns:a16="http://schemas.microsoft.com/office/drawing/2014/main" id="{48619A7A-9EE9-45E2-A152-D9E3A1767DE8}"/>
              </a:ext>
            </a:extLst>
          </p:cNvPr>
          <p:cNvSpPr txBox="1"/>
          <p:nvPr/>
        </p:nvSpPr>
        <p:spPr>
          <a:xfrm>
            <a:off x="9411691" y="5168390"/>
            <a:ext cx="19517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600" dirty="0">
                <a:latin typeface="+mj-lt"/>
              </a:rPr>
              <a:t>Description</a:t>
            </a:r>
          </a:p>
          <a:p>
            <a:pPr algn="just"/>
            <a:r>
              <a:rPr lang="en-GB" sz="1600" dirty="0">
                <a:latin typeface="+mj-lt"/>
              </a:rPr>
              <a:t>Basic path</a:t>
            </a:r>
          </a:p>
          <a:p>
            <a:pPr algn="just"/>
            <a:r>
              <a:rPr lang="en-GB" sz="1600" dirty="0">
                <a:latin typeface="+mj-lt"/>
              </a:rPr>
              <a:t>Alternative path</a:t>
            </a:r>
          </a:p>
          <a:p>
            <a:pPr algn="just"/>
            <a:r>
              <a:rPr lang="en-GB" sz="1600" dirty="0">
                <a:latin typeface="+mj-lt"/>
              </a:rPr>
              <a:t>Pre-condition</a:t>
            </a:r>
          </a:p>
          <a:p>
            <a:pPr algn="just"/>
            <a:r>
              <a:rPr lang="en-GB" sz="1600" dirty="0">
                <a:latin typeface="+mj-lt"/>
              </a:rPr>
              <a:t>Post-condition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B0802EC0-415A-4384-8E26-42C2ABA27A56}"/>
              </a:ext>
            </a:extLst>
          </p:cNvPr>
          <p:cNvSpPr txBox="1"/>
          <p:nvPr/>
        </p:nvSpPr>
        <p:spPr>
          <a:xfrm>
            <a:off x="9218484" y="5164817"/>
            <a:ext cx="2345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600" dirty="0">
                <a:solidFill>
                  <a:srgbClr val="4DB3A0"/>
                </a:solidFill>
              </a:rPr>
              <a:t>1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86F750F3-C6E3-48DC-823C-3EEAF942E0CF}"/>
              </a:ext>
            </a:extLst>
          </p:cNvPr>
          <p:cNvSpPr txBox="1"/>
          <p:nvPr/>
        </p:nvSpPr>
        <p:spPr>
          <a:xfrm>
            <a:off x="9209938" y="5429129"/>
            <a:ext cx="2345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600" dirty="0">
                <a:solidFill>
                  <a:srgbClr val="4DB3A0"/>
                </a:solidFill>
              </a:rPr>
              <a:t>2</a:t>
            </a: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F0375B1F-DB33-48A0-AFD3-41B3AB52BC00}"/>
              </a:ext>
            </a:extLst>
          </p:cNvPr>
          <p:cNvSpPr txBox="1"/>
          <p:nvPr/>
        </p:nvSpPr>
        <p:spPr>
          <a:xfrm>
            <a:off x="9209938" y="5662697"/>
            <a:ext cx="2345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600" dirty="0">
                <a:solidFill>
                  <a:srgbClr val="4DB3A0"/>
                </a:solidFill>
              </a:rPr>
              <a:t>3</a:t>
            </a: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234A2BFA-A407-4399-AAB6-2D153B082320}"/>
              </a:ext>
            </a:extLst>
          </p:cNvPr>
          <p:cNvSpPr txBox="1"/>
          <p:nvPr/>
        </p:nvSpPr>
        <p:spPr>
          <a:xfrm>
            <a:off x="9209938" y="5909977"/>
            <a:ext cx="2345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600" dirty="0">
                <a:solidFill>
                  <a:srgbClr val="4DB3A0"/>
                </a:solidFill>
              </a:rPr>
              <a:t>4</a:t>
            </a: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A8B88764-473D-47D9-932A-EC6A4EE44EC4}"/>
              </a:ext>
            </a:extLst>
          </p:cNvPr>
          <p:cNvSpPr txBox="1"/>
          <p:nvPr/>
        </p:nvSpPr>
        <p:spPr>
          <a:xfrm>
            <a:off x="9223793" y="6156848"/>
            <a:ext cx="2345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600" dirty="0">
                <a:solidFill>
                  <a:srgbClr val="4DB3A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2187297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ção do Número do Diapositivo 4">
            <a:extLst>
              <a:ext uri="{FF2B5EF4-FFF2-40B4-BE49-F238E27FC236}">
                <a16:creationId xmlns:a16="http://schemas.microsoft.com/office/drawing/2014/main" id="{72309DF1-821A-423F-88A4-17465C135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7649" y="6413062"/>
            <a:ext cx="2743200" cy="365125"/>
          </a:xfrm>
        </p:spPr>
        <p:txBody>
          <a:bodyPr/>
          <a:lstStyle/>
          <a:p>
            <a:fld id="{7CC2ACDB-A0A2-4ABC-9FAA-35B81A247E66}" type="slidenum">
              <a:rPr lang="pt-PT" sz="1000" smtClean="0">
                <a:solidFill>
                  <a:srgbClr val="89898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</a:t>
            </a:fld>
            <a:endParaRPr lang="pt-PT" sz="1000" dirty="0">
              <a:solidFill>
                <a:srgbClr val="89898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DDDE9DAD-77E0-44B3-BC4F-CBE9E2693AB6}"/>
              </a:ext>
            </a:extLst>
          </p:cNvPr>
          <p:cNvSpPr txBox="1"/>
          <p:nvPr/>
        </p:nvSpPr>
        <p:spPr>
          <a:xfrm>
            <a:off x="1180731" y="576298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dirty="0">
                <a:latin typeface="+mj-lt"/>
              </a:rPr>
              <a:t>Functional Modeling - Activity Diagram</a:t>
            </a:r>
            <a:endParaRPr lang="en-US" sz="2800" dirty="0">
              <a:latin typeface="+mj-lt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82CBD34C-630C-4D1A-B0FB-781D745340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367" y="478508"/>
            <a:ext cx="60965" cy="780356"/>
          </a:xfrm>
          <a:prstGeom prst="rect">
            <a:avLst/>
          </a:prstGeom>
        </p:spPr>
      </p:pic>
      <p:sp>
        <p:nvSpPr>
          <p:cNvPr id="9" name="Rectangle 7">
            <a:extLst>
              <a:ext uri="{FF2B5EF4-FFF2-40B4-BE49-F238E27FC236}">
                <a16:creationId xmlns:a16="http://schemas.microsoft.com/office/drawing/2014/main" id="{15B7997A-1551-4920-A96F-3A0A230533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8876" y="6487448"/>
            <a:ext cx="3292889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PT" altLang="pt-PT" sz="800" dirty="0">
                <a:solidFill>
                  <a:srgbClr val="89898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TELEMEDICINA E E-SAÚDE</a:t>
            </a:r>
            <a:r>
              <a:rPr lang="pt-PT" altLang="pt-PT" sz="800" i="1" dirty="0">
                <a:solidFill>
                  <a:srgbClr val="89898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t-PT" altLang="pt-PT" sz="800" dirty="0">
                <a:solidFill>
                  <a:srgbClr val="6BB0C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 TELE SCAR PLATFORM</a:t>
            </a:r>
            <a:r>
              <a:rPr lang="pt-PT" altLang="pt-PT" sz="800" dirty="0">
                <a:solidFill>
                  <a:srgbClr val="6BB0C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t-PT" altLang="pt-PT" sz="800" dirty="0">
                <a:solidFill>
                  <a:srgbClr val="6BB0C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 </a:t>
            </a:r>
            <a:r>
              <a:rPr lang="pt-PT" altLang="pt-PT" sz="800" dirty="0">
                <a:solidFill>
                  <a:srgbClr val="89898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MAY 25, 2020</a:t>
            </a:r>
          </a:p>
        </p:txBody>
      </p:sp>
      <p:pic>
        <p:nvPicPr>
          <p:cNvPr id="10" name="Picture 6" descr="Resultado de imagem para uporto feup">
            <a:extLst>
              <a:ext uri="{FF2B5EF4-FFF2-40B4-BE49-F238E27FC236}">
                <a16:creationId xmlns:a16="http://schemas.microsoft.com/office/drawing/2014/main" id="{043D3A84-179F-490E-8042-C25EF2B266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51" y="6452017"/>
            <a:ext cx="882738" cy="284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FF9037FC-42F8-4AFA-9A41-ADD9425E52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712" y="1203947"/>
            <a:ext cx="4045174" cy="4771811"/>
          </a:xfrm>
          <a:prstGeom prst="rect">
            <a:avLst/>
          </a:prstGeom>
        </p:spPr>
      </p:pic>
      <p:pic>
        <p:nvPicPr>
          <p:cNvPr id="18" name="Gráfico 17" descr="Seta de Linha: Reta">
            <a:extLst>
              <a:ext uri="{FF2B5EF4-FFF2-40B4-BE49-F238E27FC236}">
                <a16:creationId xmlns:a16="http://schemas.microsoft.com/office/drawing/2014/main" id="{B38E929D-C2DE-47C3-B815-2CFF794C03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800000">
            <a:off x="5752161" y="3224530"/>
            <a:ext cx="1264043" cy="1264043"/>
          </a:xfrm>
          <a:prstGeom prst="rect">
            <a:avLst/>
          </a:prstGeom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1316C1D6-F70B-4F03-B774-04EE09D10887}"/>
              </a:ext>
            </a:extLst>
          </p:cNvPr>
          <p:cNvSpPr txBox="1"/>
          <p:nvPr/>
        </p:nvSpPr>
        <p:spPr>
          <a:xfrm>
            <a:off x="7404901" y="1681460"/>
            <a:ext cx="42251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600" dirty="0">
                <a:latin typeface="+mj-lt"/>
              </a:rPr>
              <a:t>Not all of the Use Cases were modelled in Activity Diagrams, only those who had </a:t>
            </a:r>
            <a:r>
              <a:rPr lang="en-GB" sz="1600" b="1" dirty="0">
                <a:latin typeface="+mj-lt"/>
              </a:rPr>
              <a:t>more than 3 Alternative Courses of Events</a:t>
            </a:r>
          </a:p>
        </p:txBody>
      </p:sp>
      <p:sp>
        <p:nvSpPr>
          <p:cNvPr id="21" name="AutoShape 3">
            <a:extLst>
              <a:ext uri="{FF2B5EF4-FFF2-40B4-BE49-F238E27FC236}">
                <a16:creationId xmlns:a16="http://schemas.microsoft.com/office/drawing/2014/main" id="{10D7ACFF-E5F4-4B6F-A37E-1E7B6C1D9D57}"/>
              </a:ext>
            </a:extLst>
          </p:cNvPr>
          <p:cNvSpPr>
            <a:spLocks noChangeAspect="1"/>
          </p:cNvSpPr>
          <p:nvPr/>
        </p:nvSpPr>
        <p:spPr bwMode="auto">
          <a:xfrm>
            <a:off x="7307569" y="3001504"/>
            <a:ext cx="97332" cy="97332"/>
          </a:xfrm>
          <a:custGeom>
            <a:avLst/>
            <a:gdLst/>
            <a:ahLst/>
            <a:cxnLst/>
            <a:rect l="0" t="0" r="r" b="b"/>
            <a:pathLst>
              <a:path w="20465" h="20465">
                <a:moveTo>
                  <a:pt x="18764" y="6107"/>
                </a:moveTo>
                <a:cubicBezTo>
                  <a:pt x="21033" y="8376"/>
                  <a:pt x="21033" y="12090"/>
                  <a:pt x="18764" y="14359"/>
                </a:cubicBezTo>
                <a:lnTo>
                  <a:pt x="14359" y="18764"/>
                </a:lnTo>
                <a:cubicBezTo>
                  <a:pt x="12090" y="21033"/>
                  <a:pt x="8376" y="21033"/>
                  <a:pt x="6107" y="18764"/>
                </a:cubicBezTo>
                <a:lnTo>
                  <a:pt x="1702" y="14359"/>
                </a:lnTo>
                <a:cubicBezTo>
                  <a:pt x="-567" y="12090"/>
                  <a:pt x="-567" y="8376"/>
                  <a:pt x="1702" y="6107"/>
                </a:cubicBezTo>
                <a:lnTo>
                  <a:pt x="6107" y="1702"/>
                </a:lnTo>
                <a:cubicBezTo>
                  <a:pt x="8376" y="-567"/>
                  <a:pt x="12090" y="-567"/>
                  <a:pt x="14359" y="1702"/>
                </a:cubicBezTo>
                <a:lnTo>
                  <a:pt x="18764" y="6107"/>
                </a:lnTo>
                <a:close/>
                <a:moveTo>
                  <a:pt x="18764" y="6107"/>
                </a:moveTo>
              </a:path>
            </a:pathLst>
          </a:custGeom>
          <a:solidFill>
            <a:srgbClr val="6ABDBE"/>
          </a:solidFill>
          <a:ln>
            <a:solidFill>
              <a:srgbClr val="6ABDBE"/>
            </a:solidFill>
          </a:ln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0DB58F1C-0969-425F-9D91-CF8BBF8B1F3D}"/>
              </a:ext>
            </a:extLst>
          </p:cNvPr>
          <p:cNvSpPr txBox="1"/>
          <p:nvPr/>
        </p:nvSpPr>
        <p:spPr>
          <a:xfrm>
            <a:off x="7429500" y="2879075"/>
            <a:ext cx="44005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600" dirty="0">
                <a:latin typeface="+mj-lt"/>
              </a:rPr>
              <a:t>Contact with the Health Care Professional Use Case </a:t>
            </a:r>
          </a:p>
        </p:txBody>
      </p:sp>
      <p:sp>
        <p:nvSpPr>
          <p:cNvPr id="23" name="AutoShape 3">
            <a:extLst>
              <a:ext uri="{FF2B5EF4-FFF2-40B4-BE49-F238E27FC236}">
                <a16:creationId xmlns:a16="http://schemas.microsoft.com/office/drawing/2014/main" id="{75ACD00C-7B02-40A6-AC35-3CD204A30118}"/>
              </a:ext>
            </a:extLst>
          </p:cNvPr>
          <p:cNvSpPr>
            <a:spLocks noChangeAspect="1"/>
          </p:cNvSpPr>
          <p:nvPr/>
        </p:nvSpPr>
        <p:spPr bwMode="auto">
          <a:xfrm>
            <a:off x="7307569" y="3635160"/>
            <a:ext cx="97332" cy="97332"/>
          </a:xfrm>
          <a:custGeom>
            <a:avLst/>
            <a:gdLst/>
            <a:ahLst/>
            <a:cxnLst/>
            <a:rect l="0" t="0" r="r" b="b"/>
            <a:pathLst>
              <a:path w="20465" h="20465">
                <a:moveTo>
                  <a:pt x="18764" y="6107"/>
                </a:moveTo>
                <a:cubicBezTo>
                  <a:pt x="21033" y="8376"/>
                  <a:pt x="21033" y="12090"/>
                  <a:pt x="18764" y="14359"/>
                </a:cubicBezTo>
                <a:lnTo>
                  <a:pt x="14359" y="18764"/>
                </a:lnTo>
                <a:cubicBezTo>
                  <a:pt x="12090" y="21033"/>
                  <a:pt x="8376" y="21033"/>
                  <a:pt x="6107" y="18764"/>
                </a:cubicBezTo>
                <a:lnTo>
                  <a:pt x="1702" y="14359"/>
                </a:lnTo>
                <a:cubicBezTo>
                  <a:pt x="-567" y="12090"/>
                  <a:pt x="-567" y="8376"/>
                  <a:pt x="1702" y="6107"/>
                </a:cubicBezTo>
                <a:lnTo>
                  <a:pt x="6107" y="1702"/>
                </a:lnTo>
                <a:cubicBezTo>
                  <a:pt x="8376" y="-567"/>
                  <a:pt x="12090" y="-567"/>
                  <a:pt x="14359" y="1702"/>
                </a:cubicBezTo>
                <a:lnTo>
                  <a:pt x="18764" y="6107"/>
                </a:lnTo>
                <a:close/>
                <a:moveTo>
                  <a:pt x="18764" y="6107"/>
                </a:moveTo>
              </a:path>
            </a:pathLst>
          </a:custGeom>
          <a:solidFill>
            <a:srgbClr val="6ABDBE"/>
          </a:solidFill>
          <a:ln>
            <a:solidFill>
              <a:srgbClr val="6ABDBE"/>
            </a:solidFill>
          </a:ln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AutoShape 3">
            <a:extLst>
              <a:ext uri="{FF2B5EF4-FFF2-40B4-BE49-F238E27FC236}">
                <a16:creationId xmlns:a16="http://schemas.microsoft.com/office/drawing/2014/main" id="{D2A8AFC1-25C1-4F33-9E4B-7AE247334CC7}"/>
              </a:ext>
            </a:extLst>
          </p:cNvPr>
          <p:cNvSpPr>
            <a:spLocks noChangeAspect="1"/>
          </p:cNvSpPr>
          <p:nvPr/>
        </p:nvSpPr>
        <p:spPr bwMode="auto">
          <a:xfrm>
            <a:off x="7307569" y="5534316"/>
            <a:ext cx="97332" cy="97332"/>
          </a:xfrm>
          <a:custGeom>
            <a:avLst/>
            <a:gdLst/>
            <a:ahLst/>
            <a:cxnLst/>
            <a:rect l="0" t="0" r="r" b="b"/>
            <a:pathLst>
              <a:path w="20465" h="20465">
                <a:moveTo>
                  <a:pt x="18764" y="6107"/>
                </a:moveTo>
                <a:cubicBezTo>
                  <a:pt x="21033" y="8376"/>
                  <a:pt x="21033" y="12090"/>
                  <a:pt x="18764" y="14359"/>
                </a:cubicBezTo>
                <a:lnTo>
                  <a:pt x="14359" y="18764"/>
                </a:lnTo>
                <a:cubicBezTo>
                  <a:pt x="12090" y="21033"/>
                  <a:pt x="8376" y="21033"/>
                  <a:pt x="6107" y="18764"/>
                </a:cubicBezTo>
                <a:lnTo>
                  <a:pt x="1702" y="14359"/>
                </a:lnTo>
                <a:cubicBezTo>
                  <a:pt x="-567" y="12090"/>
                  <a:pt x="-567" y="8376"/>
                  <a:pt x="1702" y="6107"/>
                </a:cubicBezTo>
                <a:lnTo>
                  <a:pt x="6107" y="1702"/>
                </a:lnTo>
                <a:cubicBezTo>
                  <a:pt x="8376" y="-567"/>
                  <a:pt x="12090" y="-567"/>
                  <a:pt x="14359" y="1702"/>
                </a:cubicBezTo>
                <a:lnTo>
                  <a:pt x="18764" y="6107"/>
                </a:lnTo>
                <a:close/>
                <a:moveTo>
                  <a:pt x="18764" y="6107"/>
                </a:moveTo>
              </a:path>
            </a:pathLst>
          </a:custGeom>
          <a:solidFill>
            <a:srgbClr val="6ABDBE"/>
          </a:solidFill>
          <a:ln>
            <a:solidFill>
              <a:srgbClr val="6ABDBE"/>
            </a:solidFill>
          </a:ln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AutoShape 3">
            <a:extLst>
              <a:ext uri="{FF2B5EF4-FFF2-40B4-BE49-F238E27FC236}">
                <a16:creationId xmlns:a16="http://schemas.microsoft.com/office/drawing/2014/main" id="{E267D8C3-DF73-4E48-9750-F2FCD8026365}"/>
              </a:ext>
            </a:extLst>
          </p:cNvPr>
          <p:cNvSpPr>
            <a:spLocks noChangeAspect="1"/>
          </p:cNvSpPr>
          <p:nvPr/>
        </p:nvSpPr>
        <p:spPr bwMode="auto">
          <a:xfrm>
            <a:off x="7307569" y="4902473"/>
            <a:ext cx="97332" cy="97332"/>
          </a:xfrm>
          <a:custGeom>
            <a:avLst/>
            <a:gdLst/>
            <a:ahLst/>
            <a:cxnLst/>
            <a:rect l="0" t="0" r="r" b="b"/>
            <a:pathLst>
              <a:path w="20465" h="20465">
                <a:moveTo>
                  <a:pt x="18764" y="6107"/>
                </a:moveTo>
                <a:cubicBezTo>
                  <a:pt x="21033" y="8376"/>
                  <a:pt x="21033" y="12090"/>
                  <a:pt x="18764" y="14359"/>
                </a:cubicBezTo>
                <a:lnTo>
                  <a:pt x="14359" y="18764"/>
                </a:lnTo>
                <a:cubicBezTo>
                  <a:pt x="12090" y="21033"/>
                  <a:pt x="8376" y="21033"/>
                  <a:pt x="6107" y="18764"/>
                </a:cubicBezTo>
                <a:lnTo>
                  <a:pt x="1702" y="14359"/>
                </a:lnTo>
                <a:cubicBezTo>
                  <a:pt x="-567" y="12090"/>
                  <a:pt x="-567" y="8376"/>
                  <a:pt x="1702" y="6107"/>
                </a:cubicBezTo>
                <a:lnTo>
                  <a:pt x="6107" y="1702"/>
                </a:lnTo>
                <a:cubicBezTo>
                  <a:pt x="8376" y="-567"/>
                  <a:pt x="12090" y="-567"/>
                  <a:pt x="14359" y="1702"/>
                </a:cubicBezTo>
                <a:lnTo>
                  <a:pt x="18764" y="6107"/>
                </a:lnTo>
                <a:close/>
                <a:moveTo>
                  <a:pt x="18764" y="6107"/>
                </a:moveTo>
              </a:path>
            </a:pathLst>
          </a:custGeom>
          <a:solidFill>
            <a:srgbClr val="6ABDBE"/>
          </a:solidFill>
          <a:ln>
            <a:solidFill>
              <a:srgbClr val="6ABDBE"/>
            </a:solidFill>
          </a:ln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AutoShape 3">
            <a:extLst>
              <a:ext uri="{FF2B5EF4-FFF2-40B4-BE49-F238E27FC236}">
                <a16:creationId xmlns:a16="http://schemas.microsoft.com/office/drawing/2014/main" id="{19512551-22CD-4654-8FE9-0746DBF0D936}"/>
              </a:ext>
            </a:extLst>
          </p:cNvPr>
          <p:cNvSpPr>
            <a:spLocks noChangeAspect="1"/>
          </p:cNvSpPr>
          <p:nvPr/>
        </p:nvSpPr>
        <p:spPr bwMode="auto">
          <a:xfrm>
            <a:off x="7307737" y="4270630"/>
            <a:ext cx="97332" cy="97332"/>
          </a:xfrm>
          <a:custGeom>
            <a:avLst/>
            <a:gdLst/>
            <a:ahLst/>
            <a:cxnLst/>
            <a:rect l="0" t="0" r="r" b="b"/>
            <a:pathLst>
              <a:path w="20465" h="20465">
                <a:moveTo>
                  <a:pt x="18764" y="6107"/>
                </a:moveTo>
                <a:cubicBezTo>
                  <a:pt x="21033" y="8376"/>
                  <a:pt x="21033" y="12090"/>
                  <a:pt x="18764" y="14359"/>
                </a:cubicBezTo>
                <a:lnTo>
                  <a:pt x="14359" y="18764"/>
                </a:lnTo>
                <a:cubicBezTo>
                  <a:pt x="12090" y="21033"/>
                  <a:pt x="8376" y="21033"/>
                  <a:pt x="6107" y="18764"/>
                </a:cubicBezTo>
                <a:lnTo>
                  <a:pt x="1702" y="14359"/>
                </a:lnTo>
                <a:cubicBezTo>
                  <a:pt x="-567" y="12090"/>
                  <a:pt x="-567" y="8376"/>
                  <a:pt x="1702" y="6107"/>
                </a:cubicBezTo>
                <a:lnTo>
                  <a:pt x="6107" y="1702"/>
                </a:lnTo>
                <a:cubicBezTo>
                  <a:pt x="8376" y="-567"/>
                  <a:pt x="12090" y="-567"/>
                  <a:pt x="14359" y="1702"/>
                </a:cubicBezTo>
                <a:lnTo>
                  <a:pt x="18764" y="6107"/>
                </a:lnTo>
                <a:close/>
                <a:moveTo>
                  <a:pt x="18764" y="6107"/>
                </a:moveTo>
              </a:path>
            </a:pathLst>
          </a:custGeom>
          <a:solidFill>
            <a:srgbClr val="6ABDBE"/>
          </a:solidFill>
          <a:ln>
            <a:solidFill>
              <a:srgbClr val="6ABDBE"/>
            </a:solidFill>
          </a:ln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3D105B53-227A-4B9C-ADBB-AED846D37128}"/>
              </a:ext>
            </a:extLst>
          </p:cNvPr>
          <p:cNvSpPr txBox="1"/>
          <p:nvPr/>
        </p:nvSpPr>
        <p:spPr>
          <a:xfrm>
            <a:off x="7453567" y="3483951"/>
            <a:ext cx="37289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600" dirty="0">
                <a:latin typeface="+mj-lt"/>
              </a:rPr>
              <a:t>Select Health Care Professional Use Case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55E82EA1-7322-46FF-A489-FCF0582BAB8D}"/>
              </a:ext>
            </a:extLst>
          </p:cNvPr>
          <p:cNvSpPr txBox="1"/>
          <p:nvPr/>
        </p:nvSpPr>
        <p:spPr>
          <a:xfrm>
            <a:off x="7453567" y="4150019"/>
            <a:ext cx="37289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600" dirty="0">
                <a:latin typeface="+mj-lt"/>
              </a:rPr>
              <a:t>Schedule Videoconference Use Case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57E5DCC5-E684-4C83-9F4B-A447C46BF424}"/>
              </a:ext>
            </a:extLst>
          </p:cNvPr>
          <p:cNvSpPr txBox="1"/>
          <p:nvPr/>
        </p:nvSpPr>
        <p:spPr>
          <a:xfrm>
            <a:off x="7481772" y="4781862"/>
            <a:ext cx="37289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600" dirty="0">
                <a:latin typeface="+mj-lt"/>
              </a:rPr>
              <a:t>Insert Glycemic Levels Use Case</a:t>
            </a: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7055E899-1210-48D8-B099-28231857CF83}"/>
              </a:ext>
            </a:extLst>
          </p:cNvPr>
          <p:cNvSpPr txBox="1"/>
          <p:nvPr/>
        </p:nvSpPr>
        <p:spPr>
          <a:xfrm>
            <a:off x="7481772" y="5413705"/>
            <a:ext cx="37289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600" dirty="0">
                <a:latin typeface="+mj-lt"/>
              </a:rPr>
              <a:t>Upload Photos Use Case</a:t>
            </a: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0FAB7828-4911-4220-AD4B-DAAC13A7E483}"/>
              </a:ext>
            </a:extLst>
          </p:cNvPr>
          <p:cNvSpPr txBox="1"/>
          <p:nvPr/>
        </p:nvSpPr>
        <p:spPr>
          <a:xfrm>
            <a:off x="982285" y="6042284"/>
            <a:ext cx="50780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 b="1" dirty="0">
                <a:latin typeface="+mj-lt"/>
              </a:rPr>
              <a:t>Example</a:t>
            </a:r>
            <a:r>
              <a:rPr lang="pt-PT" sz="1400" dirty="0">
                <a:latin typeface="+mj-lt"/>
              </a:rPr>
              <a:t> : Subscribe to the Platform Use Case</a:t>
            </a:r>
            <a:endParaRPr lang="en-US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76636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24" grpId="0" animBg="1"/>
      <p:bldP spid="25" grpId="0" animBg="1"/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ção do Número do Diapositivo 4">
            <a:extLst>
              <a:ext uri="{FF2B5EF4-FFF2-40B4-BE49-F238E27FC236}">
                <a16:creationId xmlns:a16="http://schemas.microsoft.com/office/drawing/2014/main" id="{BE9B41EB-1589-4705-AD64-4F8820741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7649" y="6413062"/>
            <a:ext cx="2743200" cy="365125"/>
          </a:xfrm>
        </p:spPr>
        <p:txBody>
          <a:bodyPr/>
          <a:lstStyle/>
          <a:p>
            <a:fld id="{7CC2ACDB-A0A2-4ABC-9FAA-35B81A247E66}" type="slidenum">
              <a:rPr lang="pt-PT" sz="1000" smtClean="0">
                <a:solidFill>
                  <a:srgbClr val="89898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</a:t>
            </a:fld>
            <a:endParaRPr lang="pt-PT" sz="1000" dirty="0">
              <a:solidFill>
                <a:srgbClr val="89898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0D06136B-AFB9-40A1-9AEF-4286C34A460B}"/>
              </a:ext>
            </a:extLst>
          </p:cNvPr>
          <p:cNvSpPr txBox="1"/>
          <p:nvPr/>
        </p:nvSpPr>
        <p:spPr>
          <a:xfrm>
            <a:off x="1180731" y="576298"/>
            <a:ext cx="11008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dirty="0">
                <a:latin typeface="+mj-lt"/>
              </a:rPr>
              <a:t>Index</a:t>
            </a:r>
            <a:endParaRPr lang="en-US" sz="2800" dirty="0">
              <a:latin typeface="+mj-lt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39A975B0-AD93-46C0-93AC-4B5C08DCE4C1}"/>
              </a:ext>
            </a:extLst>
          </p:cNvPr>
          <p:cNvSpPr txBox="1"/>
          <p:nvPr/>
        </p:nvSpPr>
        <p:spPr>
          <a:xfrm>
            <a:off x="914400" y="1917577"/>
            <a:ext cx="584835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2000" b="1" dirty="0">
                <a:solidFill>
                  <a:schemeClr val="bg2">
                    <a:lumMod val="90000"/>
                  </a:schemeClr>
                </a:solidFill>
                <a:latin typeface="+mj-lt"/>
              </a:rPr>
              <a:t>System Request</a:t>
            </a:r>
          </a:p>
          <a:p>
            <a:pPr algn="just"/>
            <a:r>
              <a:rPr lang="pt-PT" sz="2000" b="1" dirty="0">
                <a:solidFill>
                  <a:schemeClr val="bg2">
                    <a:lumMod val="90000"/>
                  </a:schemeClr>
                </a:solidFill>
                <a:latin typeface="+mj-lt"/>
              </a:rPr>
              <a:t>Workplan</a:t>
            </a:r>
          </a:p>
          <a:p>
            <a:pPr algn="just"/>
            <a:r>
              <a:rPr lang="pt-PT" sz="2000" b="1" dirty="0">
                <a:solidFill>
                  <a:schemeClr val="bg2">
                    <a:lumMod val="90000"/>
                  </a:schemeClr>
                </a:solidFill>
                <a:latin typeface="+mj-lt"/>
              </a:rPr>
              <a:t>Analysis Modelling</a:t>
            </a:r>
          </a:p>
          <a:p>
            <a:pPr algn="just"/>
            <a:r>
              <a:rPr lang="pt-PT" sz="2000" dirty="0">
                <a:solidFill>
                  <a:schemeClr val="bg2">
                    <a:lumMod val="90000"/>
                  </a:schemeClr>
                </a:solidFill>
                <a:latin typeface="+mj-lt"/>
              </a:rPr>
              <a:t>     System </a:t>
            </a:r>
            <a:r>
              <a:rPr lang="en-GB" sz="2000" dirty="0">
                <a:solidFill>
                  <a:schemeClr val="bg2">
                    <a:lumMod val="90000"/>
                  </a:schemeClr>
                </a:solidFill>
                <a:latin typeface="+mj-lt"/>
              </a:rPr>
              <a:t>Requirements</a:t>
            </a:r>
          </a:p>
          <a:p>
            <a:pPr algn="just"/>
            <a:r>
              <a:rPr lang="pt-PT" sz="2000" dirty="0">
                <a:solidFill>
                  <a:schemeClr val="bg2">
                    <a:lumMod val="90000"/>
                  </a:schemeClr>
                </a:solidFill>
                <a:latin typeface="+mj-lt"/>
              </a:rPr>
              <a:t>     </a:t>
            </a:r>
            <a:r>
              <a:rPr lang="en-GB" sz="2000" dirty="0">
                <a:solidFill>
                  <a:schemeClr val="bg2">
                    <a:lumMod val="90000"/>
                  </a:schemeClr>
                </a:solidFill>
                <a:latin typeface="+mj-lt"/>
              </a:rPr>
              <a:t>Functional</a:t>
            </a:r>
            <a:r>
              <a:rPr lang="pt-PT" sz="2000" dirty="0">
                <a:solidFill>
                  <a:schemeClr val="bg2">
                    <a:lumMod val="90000"/>
                  </a:schemeClr>
                </a:solidFill>
                <a:latin typeface="+mj-lt"/>
              </a:rPr>
              <a:t> Modelling</a:t>
            </a:r>
            <a:endParaRPr lang="en-US" sz="2000" dirty="0">
              <a:solidFill>
                <a:schemeClr val="bg2">
                  <a:lumMod val="90000"/>
                </a:schemeClr>
              </a:solidFill>
              <a:latin typeface="+mj-lt"/>
            </a:endParaRPr>
          </a:p>
          <a:p>
            <a:pPr algn="just"/>
            <a:r>
              <a:rPr lang="en-US" sz="2000" dirty="0">
                <a:solidFill>
                  <a:schemeClr val="bg2">
                    <a:lumMod val="90000"/>
                  </a:schemeClr>
                </a:solidFill>
                <a:latin typeface="+mj-lt"/>
              </a:rPr>
              <a:t>          Use Case Diagram</a:t>
            </a:r>
          </a:p>
          <a:p>
            <a:pPr algn="just"/>
            <a:r>
              <a:rPr lang="en-US" sz="2000" dirty="0">
                <a:solidFill>
                  <a:schemeClr val="bg2">
                    <a:lumMod val="90000"/>
                  </a:schemeClr>
                </a:solidFill>
                <a:latin typeface="+mj-lt"/>
              </a:rPr>
              <a:t>          Use Case Description – High Level and Expanded</a:t>
            </a:r>
          </a:p>
          <a:p>
            <a:pPr algn="just"/>
            <a:r>
              <a:rPr lang="en-US" sz="2000" dirty="0">
                <a:solidFill>
                  <a:schemeClr val="bg2">
                    <a:lumMod val="90000"/>
                  </a:schemeClr>
                </a:solidFill>
                <a:latin typeface="+mj-lt"/>
              </a:rPr>
              <a:t>          Activity Diagram</a:t>
            </a:r>
          </a:p>
          <a:p>
            <a:pPr algn="just"/>
            <a:r>
              <a:rPr lang="en-US" sz="2000" b="1" dirty="0">
                <a:solidFill>
                  <a:srgbClr val="4DB3A0"/>
                </a:solidFill>
                <a:latin typeface="+mj-lt"/>
              </a:rPr>
              <a:t>Design Modelling</a:t>
            </a:r>
          </a:p>
          <a:p>
            <a:pPr algn="just"/>
            <a:r>
              <a:rPr lang="en-US" sz="2000" dirty="0">
                <a:solidFill>
                  <a:schemeClr val="bg2">
                    <a:lumMod val="90000"/>
                  </a:schemeClr>
                </a:solidFill>
                <a:latin typeface="+mj-lt"/>
              </a:rPr>
              <a:t>    </a:t>
            </a:r>
            <a:r>
              <a:rPr lang="en-US" sz="2000" dirty="0">
                <a:latin typeface="+mj-lt"/>
              </a:rPr>
              <a:t>Package Diagram</a:t>
            </a:r>
          </a:p>
          <a:p>
            <a:pPr algn="just"/>
            <a:r>
              <a:rPr lang="en-US" sz="2000" dirty="0">
                <a:latin typeface="+mj-lt"/>
              </a:rPr>
              <a:t>    Interface Design Prototyping</a:t>
            </a:r>
            <a:endParaRPr lang="pt-PT" sz="2000" dirty="0">
              <a:latin typeface="+mj-lt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1FE6D4D6-84EC-42D2-8E60-ECB593689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367" y="478508"/>
            <a:ext cx="60965" cy="780356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934B3A4F-69D3-4B63-9385-641ACDFD675D}"/>
              </a:ext>
            </a:extLst>
          </p:cNvPr>
          <p:cNvSpPr/>
          <p:nvPr/>
        </p:nvSpPr>
        <p:spPr bwMode="auto">
          <a:xfrm>
            <a:off x="11759433" y="1083093"/>
            <a:ext cx="432567" cy="4802802"/>
          </a:xfrm>
          <a:prstGeom prst="rect">
            <a:avLst/>
          </a:prstGeom>
          <a:solidFill>
            <a:srgbClr val="4DB3A0">
              <a:alpha val="8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marL="0" marR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PT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15222E0F-BCFA-4DF6-A0F1-381FAF5225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8876" y="6487448"/>
            <a:ext cx="3292889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PT" altLang="pt-PT" sz="800" dirty="0">
                <a:solidFill>
                  <a:srgbClr val="89898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TELEMEDICINA E E-SAÚDE</a:t>
            </a:r>
            <a:r>
              <a:rPr lang="pt-PT" altLang="pt-PT" sz="800" i="1" dirty="0">
                <a:solidFill>
                  <a:srgbClr val="89898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t-PT" altLang="pt-PT" sz="800" dirty="0">
                <a:solidFill>
                  <a:srgbClr val="6BB0C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 TELE SCAR PLATFORM</a:t>
            </a:r>
            <a:r>
              <a:rPr lang="pt-PT" altLang="pt-PT" sz="800" dirty="0">
                <a:solidFill>
                  <a:srgbClr val="6BB0C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t-PT" altLang="pt-PT" sz="800" dirty="0">
                <a:solidFill>
                  <a:srgbClr val="6BB0C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 </a:t>
            </a:r>
            <a:r>
              <a:rPr lang="pt-PT" altLang="pt-PT" sz="800" dirty="0">
                <a:solidFill>
                  <a:srgbClr val="89898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MAY 25, 2020</a:t>
            </a:r>
          </a:p>
        </p:txBody>
      </p:sp>
      <p:pic>
        <p:nvPicPr>
          <p:cNvPr id="11" name="Picture 6" descr="Resultado de imagem para uporto feup">
            <a:extLst>
              <a:ext uri="{FF2B5EF4-FFF2-40B4-BE49-F238E27FC236}">
                <a16:creationId xmlns:a16="http://schemas.microsoft.com/office/drawing/2014/main" id="{E5BEB23B-E019-4F88-8159-8786C305F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51" y="6452017"/>
            <a:ext cx="882738" cy="284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AutoShape 3">
            <a:extLst>
              <a:ext uri="{FF2B5EF4-FFF2-40B4-BE49-F238E27FC236}">
                <a16:creationId xmlns:a16="http://schemas.microsoft.com/office/drawing/2014/main" id="{7935F211-A74C-4AC9-B5EA-23D86912BA24}"/>
              </a:ext>
            </a:extLst>
          </p:cNvPr>
          <p:cNvSpPr>
            <a:spLocks noChangeAspect="1"/>
          </p:cNvSpPr>
          <p:nvPr/>
        </p:nvSpPr>
        <p:spPr bwMode="auto">
          <a:xfrm>
            <a:off x="1057899" y="5114548"/>
            <a:ext cx="97332" cy="97332"/>
          </a:xfrm>
          <a:custGeom>
            <a:avLst/>
            <a:gdLst/>
            <a:ahLst/>
            <a:cxnLst/>
            <a:rect l="0" t="0" r="r" b="b"/>
            <a:pathLst>
              <a:path w="20465" h="20465">
                <a:moveTo>
                  <a:pt x="18764" y="6107"/>
                </a:moveTo>
                <a:cubicBezTo>
                  <a:pt x="21033" y="8376"/>
                  <a:pt x="21033" y="12090"/>
                  <a:pt x="18764" y="14359"/>
                </a:cubicBezTo>
                <a:lnTo>
                  <a:pt x="14359" y="18764"/>
                </a:lnTo>
                <a:cubicBezTo>
                  <a:pt x="12090" y="21033"/>
                  <a:pt x="8376" y="21033"/>
                  <a:pt x="6107" y="18764"/>
                </a:cubicBezTo>
                <a:lnTo>
                  <a:pt x="1702" y="14359"/>
                </a:lnTo>
                <a:cubicBezTo>
                  <a:pt x="-567" y="12090"/>
                  <a:pt x="-567" y="8376"/>
                  <a:pt x="1702" y="6107"/>
                </a:cubicBezTo>
                <a:lnTo>
                  <a:pt x="6107" y="1702"/>
                </a:lnTo>
                <a:cubicBezTo>
                  <a:pt x="8376" y="-567"/>
                  <a:pt x="12090" y="-567"/>
                  <a:pt x="14359" y="1702"/>
                </a:cubicBezTo>
                <a:lnTo>
                  <a:pt x="18764" y="6107"/>
                </a:lnTo>
                <a:close/>
                <a:moveTo>
                  <a:pt x="18764" y="6107"/>
                </a:moveTo>
              </a:path>
            </a:pathLst>
          </a:custGeom>
          <a:solidFill>
            <a:srgbClr val="6ABDBE"/>
          </a:solidFill>
          <a:ln>
            <a:solidFill>
              <a:srgbClr val="6ABDBE"/>
            </a:solidFill>
          </a:ln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AutoShape 3">
            <a:extLst>
              <a:ext uri="{FF2B5EF4-FFF2-40B4-BE49-F238E27FC236}">
                <a16:creationId xmlns:a16="http://schemas.microsoft.com/office/drawing/2014/main" id="{05CDBACE-F673-46FF-BE6B-1FD562437DAA}"/>
              </a:ext>
            </a:extLst>
          </p:cNvPr>
          <p:cNvSpPr>
            <a:spLocks noChangeAspect="1"/>
          </p:cNvSpPr>
          <p:nvPr/>
        </p:nvSpPr>
        <p:spPr bwMode="auto">
          <a:xfrm>
            <a:off x="1057332" y="4833644"/>
            <a:ext cx="97332" cy="97332"/>
          </a:xfrm>
          <a:custGeom>
            <a:avLst/>
            <a:gdLst/>
            <a:ahLst/>
            <a:cxnLst/>
            <a:rect l="0" t="0" r="r" b="b"/>
            <a:pathLst>
              <a:path w="20465" h="20465">
                <a:moveTo>
                  <a:pt x="18764" y="6107"/>
                </a:moveTo>
                <a:cubicBezTo>
                  <a:pt x="21033" y="8376"/>
                  <a:pt x="21033" y="12090"/>
                  <a:pt x="18764" y="14359"/>
                </a:cubicBezTo>
                <a:lnTo>
                  <a:pt x="14359" y="18764"/>
                </a:lnTo>
                <a:cubicBezTo>
                  <a:pt x="12090" y="21033"/>
                  <a:pt x="8376" y="21033"/>
                  <a:pt x="6107" y="18764"/>
                </a:cubicBezTo>
                <a:lnTo>
                  <a:pt x="1702" y="14359"/>
                </a:lnTo>
                <a:cubicBezTo>
                  <a:pt x="-567" y="12090"/>
                  <a:pt x="-567" y="8376"/>
                  <a:pt x="1702" y="6107"/>
                </a:cubicBezTo>
                <a:lnTo>
                  <a:pt x="6107" y="1702"/>
                </a:lnTo>
                <a:cubicBezTo>
                  <a:pt x="8376" y="-567"/>
                  <a:pt x="12090" y="-567"/>
                  <a:pt x="14359" y="1702"/>
                </a:cubicBezTo>
                <a:lnTo>
                  <a:pt x="18764" y="6107"/>
                </a:lnTo>
                <a:close/>
                <a:moveTo>
                  <a:pt x="18764" y="6107"/>
                </a:moveTo>
              </a:path>
            </a:pathLst>
          </a:custGeom>
          <a:solidFill>
            <a:srgbClr val="6ABDBE"/>
          </a:solidFill>
          <a:ln>
            <a:solidFill>
              <a:srgbClr val="6ABDBE"/>
            </a:solidFill>
          </a:ln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2065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o Número do Diapositivo 4">
            <a:extLst>
              <a:ext uri="{FF2B5EF4-FFF2-40B4-BE49-F238E27FC236}">
                <a16:creationId xmlns:a16="http://schemas.microsoft.com/office/drawing/2014/main" id="{5B228402-1C75-4313-AE3A-8A7152E98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7649" y="6413062"/>
            <a:ext cx="2743200" cy="365125"/>
          </a:xfrm>
        </p:spPr>
        <p:txBody>
          <a:bodyPr/>
          <a:lstStyle/>
          <a:p>
            <a:fld id="{7CC2ACDB-A0A2-4ABC-9FAA-35B81A247E66}" type="slidenum">
              <a:rPr lang="pt-PT" sz="1000" smtClean="0">
                <a:solidFill>
                  <a:srgbClr val="89898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</a:t>
            </a:fld>
            <a:endParaRPr lang="pt-PT" sz="1000" dirty="0">
              <a:solidFill>
                <a:srgbClr val="89898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0DCA23DD-77FB-494A-A9CC-33D180DC59F8}"/>
              </a:ext>
            </a:extLst>
          </p:cNvPr>
          <p:cNvSpPr txBox="1"/>
          <p:nvPr/>
        </p:nvSpPr>
        <p:spPr>
          <a:xfrm>
            <a:off x="1180731" y="576298"/>
            <a:ext cx="63059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dirty="0">
                <a:latin typeface="+mj-lt"/>
              </a:rPr>
              <a:t>Design Modeling – Package Diagram</a:t>
            </a:r>
            <a:endParaRPr lang="en-US" sz="2800" dirty="0">
              <a:latin typeface="+mj-lt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977D9328-0EC7-42A4-9A09-7FC628A47F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367" y="478508"/>
            <a:ext cx="60965" cy="780356"/>
          </a:xfrm>
          <a:prstGeom prst="rect">
            <a:avLst/>
          </a:prstGeom>
        </p:spPr>
      </p:pic>
      <p:sp>
        <p:nvSpPr>
          <p:cNvPr id="10" name="Rectangle 7">
            <a:extLst>
              <a:ext uri="{FF2B5EF4-FFF2-40B4-BE49-F238E27FC236}">
                <a16:creationId xmlns:a16="http://schemas.microsoft.com/office/drawing/2014/main" id="{01C083DD-093A-48BC-B809-816D07691F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8876" y="6487448"/>
            <a:ext cx="3292889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PT" altLang="pt-PT" sz="800" dirty="0">
                <a:solidFill>
                  <a:srgbClr val="89898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TELEMEDICINA E E-SAÚDE</a:t>
            </a:r>
            <a:r>
              <a:rPr lang="pt-PT" altLang="pt-PT" sz="800" i="1" dirty="0">
                <a:solidFill>
                  <a:srgbClr val="89898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t-PT" altLang="pt-PT" sz="800" dirty="0">
                <a:solidFill>
                  <a:srgbClr val="6BB0C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 TELE SCAR PLATFORM</a:t>
            </a:r>
            <a:r>
              <a:rPr lang="pt-PT" altLang="pt-PT" sz="800" dirty="0">
                <a:solidFill>
                  <a:srgbClr val="6BB0C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t-PT" altLang="pt-PT" sz="800" dirty="0">
                <a:solidFill>
                  <a:srgbClr val="6BB0C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 </a:t>
            </a:r>
            <a:r>
              <a:rPr lang="pt-PT" altLang="pt-PT" sz="800" dirty="0">
                <a:solidFill>
                  <a:srgbClr val="89898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MAY 25, 2020</a:t>
            </a:r>
          </a:p>
        </p:txBody>
      </p:sp>
      <p:pic>
        <p:nvPicPr>
          <p:cNvPr id="11" name="Picture 6" descr="Resultado de imagem para uporto feup">
            <a:extLst>
              <a:ext uri="{FF2B5EF4-FFF2-40B4-BE49-F238E27FC236}">
                <a16:creationId xmlns:a16="http://schemas.microsoft.com/office/drawing/2014/main" id="{EEC8BD8E-4EFB-4D7B-8CA0-FD8444BDE5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51" y="6452017"/>
            <a:ext cx="882738" cy="284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 descr="Uma imagem com mapa&#10;&#10;Descrição gerada automaticamente">
            <a:extLst>
              <a:ext uri="{FF2B5EF4-FFF2-40B4-BE49-F238E27FC236}">
                <a16:creationId xmlns:a16="http://schemas.microsoft.com/office/drawing/2014/main" id="{54C4AFA8-9B36-4792-9009-0BE754A727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674" y="1258864"/>
            <a:ext cx="4829175" cy="4927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0147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ele Scar Platform">
            <a:hlinkClick r:id="" action="ppaction://media"/>
            <a:extLst>
              <a:ext uri="{FF2B5EF4-FFF2-40B4-BE49-F238E27FC236}">
                <a16:creationId xmlns:a16="http://schemas.microsoft.com/office/drawing/2014/main" id="{7AFBDDD1-CC92-4AE6-8644-BFA1AA21674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178468" cy="6858000"/>
          </a:xfrm>
        </p:spPr>
      </p:pic>
    </p:spTree>
    <p:extLst>
      <p:ext uri="{BB962C8B-B14F-4D97-AF65-F5344CB8AC3E}">
        <p14:creationId xmlns:p14="http://schemas.microsoft.com/office/powerpoint/2010/main" val="2495284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4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ção do Número do Diapositivo 4">
            <a:extLst>
              <a:ext uri="{FF2B5EF4-FFF2-40B4-BE49-F238E27FC236}">
                <a16:creationId xmlns:a16="http://schemas.microsoft.com/office/drawing/2014/main" id="{D1B3E170-DDFA-4ACC-903A-8CAACB885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7649" y="6413062"/>
            <a:ext cx="2743200" cy="365125"/>
          </a:xfrm>
        </p:spPr>
        <p:txBody>
          <a:bodyPr/>
          <a:lstStyle/>
          <a:p>
            <a:fld id="{7CC2ACDB-A0A2-4ABC-9FAA-35B81A247E66}" type="slidenum">
              <a:rPr lang="pt-PT" sz="1000" smtClean="0">
                <a:solidFill>
                  <a:srgbClr val="89898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</a:t>
            </a:fld>
            <a:endParaRPr lang="pt-PT" sz="1000" dirty="0">
              <a:solidFill>
                <a:srgbClr val="89898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A434DF65-1265-4E12-B0AD-3B64984086A1}"/>
              </a:ext>
            </a:extLst>
          </p:cNvPr>
          <p:cNvSpPr txBox="1"/>
          <p:nvPr/>
        </p:nvSpPr>
        <p:spPr>
          <a:xfrm>
            <a:off x="1180731" y="576298"/>
            <a:ext cx="77308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dirty="0">
                <a:latin typeface="+mj-lt"/>
              </a:rPr>
              <a:t>Design Modeling – User Interface Prototypes</a:t>
            </a:r>
            <a:endParaRPr lang="en-US" sz="2800" dirty="0">
              <a:latin typeface="+mj-lt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2304452A-DB53-415F-B730-1C0632768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367" y="478508"/>
            <a:ext cx="60965" cy="780356"/>
          </a:xfrm>
          <a:prstGeom prst="rect">
            <a:avLst/>
          </a:prstGeom>
        </p:spPr>
      </p:pic>
      <p:sp>
        <p:nvSpPr>
          <p:cNvPr id="7" name="Rectangle 7">
            <a:extLst>
              <a:ext uri="{FF2B5EF4-FFF2-40B4-BE49-F238E27FC236}">
                <a16:creationId xmlns:a16="http://schemas.microsoft.com/office/drawing/2014/main" id="{74D36436-90BB-4000-BC29-ABDEE0A669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8876" y="6487448"/>
            <a:ext cx="3292889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PT" altLang="pt-PT" sz="800" dirty="0">
                <a:solidFill>
                  <a:srgbClr val="89898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TELEMEDICINA E E-SAÚDE</a:t>
            </a:r>
            <a:r>
              <a:rPr lang="pt-PT" altLang="pt-PT" sz="800" i="1" dirty="0">
                <a:solidFill>
                  <a:srgbClr val="89898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t-PT" altLang="pt-PT" sz="800" dirty="0">
                <a:solidFill>
                  <a:srgbClr val="6BB0C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 TELE SCAR PLATFORM</a:t>
            </a:r>
            <a:r>
              <a:rPr lang="pt-PT" altLang="pt-PT" sz="800" dirty="0">
                <a:solidFill>
                  <a:srgbClr val="6BB0C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t-PT" altLang="pt-PT" sz="800" dirty="0">
                <a:solidFill>
                  <a:srgbClr val="6BB0C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 </a:t>
            </a:r>
            <a:r>
              <a:rPr lang="pt-PT" altLang="pt-PT" sz="800" dirty="0">
                <a:solidFill>
                  <a:srgbClr val="89898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MAY 25, 2020</a:t>
            </a:r>
          </a:p>
        </p:txBody>
      </p:sp>
      <p:pic>
        <p:nvPicPr>
          <p:cNvPr id="8" name="Picture 6" descr="Resultado de imagem para uporto feup">
            <a:extLst>
              <a:ext uri="{FF2B5EF4-FFF2-40B4-BE49-F238E27FC236}">
                <a16:creationId xmlns:a16="http://schemas.microsoft.com/office/drawing/2014/main" id="{1C15000D-35B1-4D1C-870C-36A133A79A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51" y="6452017"/>
            <a:ext cx="882738" cy="284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B2AD74AE-29CD-404E-8FED-94E0B5BBE072}"/>
              </a:ext>
            </a:extLst>
          </p:cNvPr>
          <p:cNvSpPr/>
          <p:nvPr/>
        </p:nvSpPr>
        <p:spPr>
          <a:xfrm>
            <a:off x="1548656" y="5281749"/>
            <a:ext cx="369254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solidFill>
                  <a:srgbClr val="4DB3A0"/>
                </a:solidFill>
                <a:hlinkClick r:id="rId4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file:///C:/Users/ifta9/Desktop/projeto/teste/index.html</a:t>
            </a:r>
            <a:r>
              <a:rPr lang="en-GB" sz="1200" dirty="0">
                <a:solidFill>
                  <a:srgbClr val="4DB3A0"/>
                </a:solidFill>
              </a:rPr>
              <a:t> </a:t>
            </a:r>
          </a:p>
        </p:txBody>
      </p:sp>
      <p:pic>
        <p:nvPicPr>
          <p:cNvPr id="9" name="Imagem 8" descr="Uma imagem com captura de ecrã&#10;&#10;Descrição gerada automaticamente">
            <a:extLst>
              <a:ext uri="{FF2B5EF4-FFF2-40B4-BE49-F238E27FC236}">
                <a16:creationId xmlns:a16="http://schemas.microsoft.com/office/drawing/2014/main" id="{1346ABD2-2A37-4A3D-A23F-9288C110AC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332" y="2275478"/>
            <a:ext cx="4675199" cy="2667000"/>
          </a:xfrm>
          <a:prstGeom prst="rect">
            <a:avLst/>
          </a:prstGeom>
        </p:spPr>
      </p:pic>
      <p:pic>
        <p:nvPicPr>
          <p:cNvPr id="11" name="Imagem 10" descr="Uma imagem com captura de ecrã&#10;&#10;Descrição gerada automaticamente">
            <a:extLst>
              <a:ext uri="{FF2B5EF4-FFF2-40B4-BE49-F238E27FC236}">
                <a16:creationId xmlns:a16="http://schemas.microsoft.com/office/drawing/2014/main" id="{53B2E45E-2BB5-4B1C-AA73-0CC95EFE47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642" y="1349423"/>
            <a:ext cx="4156880" cy="2371320"/>
          </a:xfrm>
          <a:prstGeom prst="rect">
            <a:avLst/>
          </a:prstGeom>
        </p:spPr>
      </p:pic>
      <p:pic>
        <p:nvPicPr>
          <p:cNvPr id="13" name="Imagem 12" descr="Uma imagem com captura de ecrã&#10;&#10;Descrição gerada automaticamente">
            <a:extLst>
              <a:ext uri="{FF2B5EF4-FFF2-40B4-BE49-F238E27FC236}">
                <a16:creationId xmlns:a16="http://schemas.microsoft.com/office/drawing/2014/main" id="{29555CCB-A1B5-46B8-958B-4106E85D61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642" y="3970648"/>
            <a:ext cx="4079528" cy="232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8784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Número do Diapositivo 4">
            <a:extLst>
              <a:ext uri="{FF2B5EF4-FFF2-40B4-BE49-F238E27FC236}">
                <a16:creationId xmlns:a16="http://schemas.microsoft.com/office/drawing/2014/main" id="{B1552B16-0867-40DD-A46C-28832826B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7649" y="6413062"/>
            <a:ext cx="2743200" cy="365125"/>
          </a:xfrm>
        </p:spPr>
        <p:txBody>
          <a:bodyPr/>
          <a:lstStyle/>
          <a:p>
            <a:fld id="{7CC2ACDB-A0A2-4ABC-9FAA-35B81A247E66}" type="slidenum">
              <a:rPr lang="pt-PT" sz="1000" smtClean="0">
                <a:solidFill>
                  <a:srgbClr val="89898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fld>
            <a:endParaRPr lang="pt-PT" sz="1000" dirty="0">
              <a:solidFill>
                <a:srgbClr val="89898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2DF7260C-7E6B-40C4-9099-020988794A40}"/>
              </a:ext>
            </a:extLst>
          </p:cNvPr>
          <p:cNvSpPr txBox="1"/>
          <p:nvPr/>
        </p:nvSpPr>
        <p:spPr>
          <a:xfrm>
            <a:off x="1180730" y="576298"/>
            <a:ext cx="10173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dirty="0">
                <a:latin typeface="+mj-lt"/>
              </a:rPr>
              <a:t>Diabetic Foot Ulcers (DFUs) – Challenges and Opportunities </a:t>
            </a:r>
            <a:endParaRPr lang="en-US" sz="2800" dirty="0">
              <a:latin typeface="+mj-lt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8136BD9-D0FA-4CB6-8A17-2083898D59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367" y="478508"/>
            <a:ext cx="60965" cy="780356"/>
          </a:xfrm>
          <a:prstGeom prst="rect">
            <a:avLst/>
          </a:prstGeom>
        </p:spPr>
      </p:pic>
      <p:sp>
        <p:nvSpPr>
          <p:cNvPr id="5" name="Rectangle 7">
            <a:extLst>
              <a:ext uri="{FF2B5EF4-FFF2-40B4-BE49-F238E27FC236}">
                <a16:creationId xmlns:a16="http://schemas.microsoft.com/office/drawing/2014/main" id="{124E2C58-4B23-4FCE-A2B1-8865DD675A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8876" y="6487448"/>
            <a:ext cx="3292889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PT" altLang="pt-PT" sz="800" dirty="0">
                <a:solidFill>
                  <a:srgbClr val="89898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TELEMEDICINA E E-SAÚDE</a:t>
            </a:r>
            <a:r>
              <a:rPr lang="pt-PT" altLang="pt-PT" sz="800" i="1" dirty="0">
                <a:solidFill>
                  <a:srgbClr val="89898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t-PT" altLang="pt-PT" sz="800" dirty="0">
                <a:solidFill>
                  <a:srgbClr val="6BB0C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 TELE SCAR PLATFORM</a:t>
            </a:r>
            <a:r>
              <a:rPr lang="pt-PT" altLang="pt-PT" sz="800" dirty="0">
                <a:solidFill>
                  <a:srgbClr val="6BB0C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t-PT" altLang="pt-PT" sz="800" dirty="0">
                <a:solidFill>
                  <a:srgbClr val="6BB0C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 </a:t>
            </a:r>
            <a:r>
              <a:rPr lang="pt-PT" altLang="pt-PT" sz="800" dirty="0">
                <a:solidFill>
                  <a:srgbClr val="89898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MAY 25, 2020</a:t>
            </a:r>
          </a:p>
        </p:txBody>
      </p:sp>
      <p:pic>
        <p:nvPicPr>
          <p:cNvPr id="6" name="Picture 6" descr="Resultado de imagem para uporto feup">
            <a:extLst>
              <a:ext uri="{FF2B5EF4-FFF2-40B4-BE49-F238E27FC236}">
                <a16:creationId xmlns:a16="http://schemas.microsoft.com/office/drawing/2014/main" id="{CBA81356-7D7D-4975-9BFB-65D02CA99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51" y="6452017"/>
            <a:ext cx="882738" cy="284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32">
            <a:extLst>
              <a:ext uri="{FF2B5EF4-FFF2-40B4-BE49-F238E27FC236}">
                <a16:creationId xmlns:a16="http://schemas.microsoft.com/office/drawing/2014/main" id="{BEB06D97-ADD8-494B-8AE4-3C387CE6DB4A}"/>
              </a:ext>
            </a:extLst>
          </p:cNvPr>
          <p:cNvGrpSpPr/>
          <p:nvPr/>
        </p:nvGrpSpPr>
        <p:grpSpPr>
          <a:xfrm>
            <a:off x="6174448" y="1899910"/>
            <a:ext cx="3145872" cy="726748"/>
            <a:chOff x="6306598" y="3734324"/>
            <a:chExt cx="3145872" cy="726748"/>
          </a:xfrm>
        </p:grpSpPr>
        <p:sp>
          <p:nvSpPr>
            <p:cNvPr id="8" name="Rectangle 26">
              <a:extLst>
                <a:ext uri="{FF2B5EF4-FFF2-40B4-BE49-F238E27FC236}">
                  <a16:creationId xmlns:a16="http://schemas.microsoft.com/office/drawing/2014/main" id="{220D7F7D-ECBD-4341-91A3-959D7CE65FFB}"/>
                </a:ext>
              </a:extLst>
            </p:cNvPr>
            <p:cNvSpPr/>
            <p:nvPr/>
          </p:nvSpPr>
          <p:spPr>
            <a:xfrm>
              <a:off x="6306598" y="3734324"/>
              <a:ext cx="3145872" cy="335560"/>
            </a:xfrm>
            <a:prstGeom prst="rect">
              <a:avLst/>
            </a:prstGeom>
            <a:solidFill>
              <a:srgbClr val="C1301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32004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b="1" kern="0" dirty="0">
                  <a:solidFill>
                    <a:schemeClr val="bg1"/>
                  </a:solidFill>
                  <a:latin typeface="+mj-lt"/>
                </a:rPr>
                <a:t>Challenges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9" name="Right Triangle 28">
              <a:extLst>
                <a:ext uri="{FF2B5EF4-FFF2-40B4-BE49-F238E27FC236}">
                  <a16:creationId xmlns:a16="http://schemas.microsoft.com/office/drawing/2014/main" id="{B4AFDB83-F9C2-4095-90B9-586147FD0AFC}"/>
                </a:ext>
              </a:extLst>
            </p:cNvPr>
            <p:cNvSpPr/>
            <p:nvPr/>
          </p:nvSpPr>
          <p:spPr>
            <a:xfrm rot="5400000">
              <a:off x="9055708" y="4064310"/>
              <a:ext cx="391188" cy="402336"/>
            </a:xfrm>
            <a:prstGeom prst="rtTriangle">
              <a:avLst/>
            </a:prstGeom>
            <a:solidFill>
              <a:srgbClr val="C13018">
                <a:lumMod val="5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0" name="Straight Connector 18">
            <a:extLst>
              <a:ext uri="{FF2B5EF4-FFF2-40B4-BE49-F238E27FC236}">
                <a16:creationId xmlns:a16="http://schemas.microsoft.com/office/drawing/2014/main" id="{7633E504-CA8C-4434-A893-79FF0581BB9F}"/>
              </a:ext>
            </a:extLst>
          </p:cNvPr>
          <p:cNvCxnSpPr>
            <a:cxnSpLocks/>
          </p:cNvCxnSpPr>
          <p:nvPr/>
        </p:nvCxnSpPr>
        <p:spPr>
          <a:xfrm>
            <a:off x="6093860" y="1228724"/>
            <a:ext cx="0" cy="4752889"/>
          </a:xfrm>
          <a:prstGeom prst="line">
            <a:avLst/>
          </a:prstGeom>
          <a:noFill/>
          <a:ln w="38100" cap="flat" cmpd="sng" algn="ctr">
            <a:solidFill>
              <a:srgbClr val="D3D3D3"/>
            </a:solidFill>
            <a:prstDash val="solid"/>
            <a:miter lim="800000"/>
          </a:ln>
          <a:effectLst/>
        </p:spPr>
      </p:cxnSp>
      <p:grpSp>
        <p:nvGrpSpPr>
          <p:cNvPr id="11" name="Group 6">
            <a:extLst>
              <a:ext uri="{FF2B5EF4-FFF2-40B4-BE49-F238E27FC236}">
                <a16:creationId xmlns:a16="http://schemas.microsoft.com/office/drawing/2014/main" id="{C4F4DEFB-F357-4A68-8AA1-139DAF59E64C}"/>
              </a:ext>
            </a:extLst>
          </p:cNvPr>
          <p:cNvGrpSpPr/>
          <p:nvPr/>
        </p:nvGrpSpPr>
        <p:grpSpPr>
          <a:xfrm>
            <a:off x="2784402" y="2576188"/>
            <a:ext cx="3523377" cy="819027"/>
            <a:chOff x="528506" y="1593908"/>
            <a:chExt cx="3523377" cy="819027"/>
          </a:xfrm>
        </p:grpSpPr>
        <p:sp>
          <p:nvSpPr>
            <p:cNvPr id="12" name="Rectangle 2">
              <a:extLst>
                <a:ext uri="{FF2B5EF4-FFF2-40B4-BE49-F238E27FC236}">
                  <a16:creationId xmlns:a16="http://schemas.microsoft.com/office/drawing/2014/main" id="{18B99D52-96BD-464F-B2D6-E5623E9EA30A}"/>
                </a:ext>
              </a:extLst>
            </p:cNvPr>
            <p:cNvSpPr/>
            <p:nvPr/>
          </p:nvSpPr>
          <p:spPr>
            <a:xfrm>
              <a:off x="528506" y="1686187"/>
              <a:ext cx="3145872" cy="335560"/>
            </a:xfrm>
            <a:prstGeom prst="rect">
              <a:avLst/>
            </a:prstGeom>
            <a:solidFill>
              <a:srgbClr val="89D03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32004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b="1" kern="0" dirty="0">
                  <a:solidFill>
                    <a:prstClr val="white"/>
                  </a:solidFill>
                  <a:latin typeface="+mj-lt"/>
                </a:rPr>
                <a:t>Opportunities</a:t>
              </a:r>
              <a:r>
                <a:rPr lang="en-US" b="1" kern="0" dirty="0">
                  <a:solidFill>
                    <a:prstClr val="white"/>
                  </a:solidFill>
                  <a:latin typeface="Calibri" panose="020F0502020204030204"/>
                </a:rPr>
                <a:t> 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269FAC3-6307-4C7D-8ACB-C066EEA04C42}"/>
                </a:ext>
              </a:extLst>
            </p:cNvPr>
            <p:cNvSpPr/>
            <p:nvPr/>
          </p:nvSpPr>
          <p:spPr>
            <a:xfrm>
              <a:off x="3531765" y="1593908"/>
              <a:ext cx="520118" cy="520118"/>
            </a:xfrm>
            <a:prstGeom prst="ellipse">
              <a:avLst/>
            </a:prstGeom>
            <a:solidFill>
              <a:schemeClr val="bg1"/>
            </a:solidFill>
            <a:ln w="38100" cap="flat" cmpd="sng" algn="ctr">
              <a:solidFill>
                <a:srgbClr val="89D03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3A5C8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ight Triangle 5">
              <a:extLst>
                <a:ext uri="{FF2B5EF4-FFF2-40B4-BE49-F238E27FC236}">
                  <a16:creationId xmlns:a16="http://schemas.microsoft.com/office/drawing/2014/main" id="{B1AA5066-A714-4885-8C8B-F1EAA847D1DB}"/>
                </a:ext>
              </a:extLst>
            </p:cNvPr>
            <p:cNvSpPr/>
            <p:nvPr/>
          </p:nvSpPr>
          <p:spPr>
            <a:xfrm rot="5400000" flipV="1">
              <a:off x="532376" y="2017878"/>
              <a:ext cx="391188" cy="398925"/>
            </a:xfrm>
            <a:prstGeom prst="rtTriangle">
              <a:avLst/>
            </a:prstGeom>
            <a:solidFill>
              <a:schemeClr val="accent6">
                <a:lumMod val="7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77AD0A79-E930-44E9-8F70-0B541F3DBE9D}"/>
              </a:ext>
            </a:extLst>
          </p:cNvPr>
          <p:cNvSpPr/>
          <p:nvPr/>
        </p:nvSpPr>
        <p:spPr>
          <a:xfrm>
            <a:off x="5833801" y="1789306"/>
            <a:ext cx="520118" cy="520118"/>
          </a:xfrm>
          <a:prstGeom prst="ellipse">
            <a:avLst/>
          </a:prstGeom>
          <a:solidFill>
            <a:sysClr val="window" lastClr="FFFFFF"/>
          </a:solidFill>
          <a:ln w="38100" cap="flat" cmpd="sng" algn="ctr">
            <a:solidFill>
              <a:srgbClr val="C1301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A2B969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Graphic 4" descr="Thumbs Up Sign">
            <a:extLst>
              <a:ext uri="{FF2B5EF4-FFF2-40B4-BE49-F238E27FC236}">
                <a16:creationId xmlns:a16="http://schemas.microsoft.com/office/drawing/2014/main" id="{6563632B-AD7B-4A06-89C0-32FB6FC212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33890" y="2576188"/>
            <a:ext cx="427838" cy="427838"/>
          </a:xfrm>
          <a:prstGeom prst="rect">
            <a:avLst/>
          </a:prstGeom>
        </p:spPr>
      </p:pic>
      <p:pic>
        <p:nvPicPr>
          <p:cNvPr id="17" name="Graphic 4" descr="Thumbs Up Sign">
            <a:extLst>
              <a:ext uri="{FF2B5EF4-FFF2-40B4-BE49-F238E27FC236}">
                <a16:creationId xmlns:a16="http://schemas.microsoft.com/office/drawing/2014/main" id="{F731B406-688F-4572-90C1-11792659FE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800000">
            <a:off x="5879941" y="1853771"/>
            <a:ext cx="427838" cy="427838"/>
          </a:xfrm>
          <a:prstGeom prst="rect">
            <a:avLst/>
          </a:prstGeom>
        </p:spPr>
      </p:pic>
      <p:sp>
        <p:nvSpPr>
          <p:cNvPr id="18" name="Retângulo 17">
            <a:extLst>
              <a:ext uri="{FF2B5EF4-FFF2-40B4-BE49-F238E27FC236}">
                <a16:creationId xmlns:a16="http://schemas.microsoft.com/office/drawing/2014/main" id="{FDEE639B-F52A-420D-ADFF-181839CE48A0}"/>
              </a:ext>
            </a:extLst>
          </p:cNvPr>
          <p:cNvSpPr/>
          <p:nvPr/>
        </p:nvSpPr>
        <p:spPr>
          <a:xfrm>
            <a:off x="4832413" y="6197618"/>
            <a:ext cx="6797335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600" dirty="0">
                <a:latin typeface="Calibri Light" panose="020F03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B. Najafi, </a:t>
            </a:r>
            <a:r>
              <a:rPr lang="en-US" sz="600" i="1" dirty="0">
                <a:latin typeface="Calibri Light" panose="020F03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Digital health for monitoring and managing hard-to-heal wounds</a:t>
            </a:r>
            <a:r>
              <a:rPr lang="en-US" sz="600" dirty="0">
                <a:latin typeface="Calibri Light" panose="020F03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Elsevier Inc., 2020.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9CB62195-D054-4C7D-84A2-39F38EE2A878}"/>
              </a:ext>
            </a:extLst>
          </p:cNvPr>
          <p:cNvSpPr/>
          <p:nvPr/>
        </p:nvSpPr>
        <p:spPr>
          <a:xfrm>
            <a:off x="4832413" y="6318989"/>
            <a:ext cx="6096000" cy="2182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600" dirty="0">
                <a:latin typeface="Calibri Light" panose="020F03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A. Cahn, A. </a:t>
            </a:r>
            <a:r>
              <a:rPr lang="en-US" sz="600" dirty="0" err="1">
                <a:latin typeface="Calibri Light" panose="020F03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Akirov</a:t>
            </a:r>
            <a:r>
              <a:rPr lang="en-US" sz="600" dirty="0">
                <a:latin typeface="Calibri Light" panose="020F03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and I. Raz, “Digital health technology and diabetes management,” </a:t>
            </a:r>
            <a:r>
              <a:rPr lang="en-US" sz="600" i="1" dirty="0">
                <a:latin typeface="Calibri Light" panose="020F03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J. Diabetes</a:t>
            </a:r>
            <a:r>
              <a:rPr lang="en-US" sz="600" dirty="0">
                <a:latin typeface="Calibri Light" panose="020F03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vol. 10, no. 1, pp. 10–17, 2018</a:t>
            </a:r>
            <a:r>
              <a:rPr lang="en-US" sz="800" dirty="0">
                <a:latin typeface="Calibri Light" panose="020F03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02418097-E886-4743-A477-8D3DD89BB7D2}"/>
              </a:ext>
            </a:extLst>
          </p:cNvPr>
          <p:cNvSpPr/>
          <p:nvPr/>
        </p:nvSpPr>
        <p:spPr>
          <a:xfrm>
            <a:off x="4832413" y="6492282"/>
            <a:ext cx="6602023" cy="285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PT" sz="600" dirty="0">
                <a:latin typeface="Calibri Light" panose="020F03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A. </a:t>
            </a:r>
            <a:r>
              <a:rPr lang="pt-PT" sz="600" dirty="0" err="1">
                <a:latin typeface="Calibri Light" panose="020F03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Raghav</a:t>
            </a:r>
            <a:r>
              <a:rPr lang="pt-PT" sz="600" dirty="0">
                <a:latin typeface="Calibri Light" panose="020F03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Z. A. </a:t>
            </a:r>
            <a:r>
              <a:rPr lang="pt-PT" sz="600" dirty="0" err="1">
                <a:latin typeface="Calibri Light" panose="020F03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Khan</a:t>
            </a:r>
            <a:r>
              <a:rPr lang="pt-PT" sz="600" dirty="0">
                <a:latin typeface="Calibri Light" panose="020F03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R. K. </a:t>
            </a:r>
            <a:r>
              <a:rPr lang="pt-PT" sz="600" dirty="0" err="1">
                <a:latin typeface="Calibri Light" panose="020F03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Labala</a:t>
            </a:r>
            <a:r>
              <a:rPr lang="pt-PT" sz="600" dirty="0">
                <a:latin typeface="Calibri Light" panose="020F03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J. </a:t>
            </a:r>
            <a:r>
              <a:rPr lang="pt-PT" sz="600" dirty="0" err="1">
                <a:latin typeface="Calibri Light" panose="020F03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Ahmad</a:t>
            </a:r>
            <a:r>
              <a:rPr lang="pt-PT" sz="600" dirty="0">
                <a:latin typeface="Calibri Light" panose="020F03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S. </a:t>
            </a:r>
            <a:r>
              <a:rPr lang="pt-PT" sz="600" dirty="0" err="1">
                <a:latin typeface="Calibri Light" panose="020F03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Noor</a:t>
            </a:r>
            <a:r>
              <a:rPr lang="pt-PT" sz="600" dirty="0">
                <a:latin typeface="Calibri Light" panose="020F03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and B. K. </a:t>
            </a:r>
            <a:r>
              <a:rPr lang="pt-PT" sz="600" dirty="0" err="1">
                <a:latin typeface="Calibri Light" panose="020F03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Mishra</a:t>
            </a:r>
            <a:r>
              <a:rPr lang="pt-PT" sz="600" dirty="0">
                <a:latin typeface="Calibri Light" panose="020F03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“Financial </a:t>
            </a:r>
            <a:r>
              <a:rPr lang="pt-PT" sz="600" dirty="0" err="1">
                <a:latin typeface="Calibri Light" panose="020F03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burden</a:t>
            </a:r>
            <a:r>
              <a:rPr lang="pt-PT" sz="600" dirty="0">
                <a:latin typeface="Calibri Light" panose="020F03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of </a:t>
            </a:r>
            <a:r>
              <a:rPr lang="pt-PT" sz="600" dirty="0" err="1">
                <a:latin typeface="Calibri Light" panose="020F03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diabetic</a:t>
            </a:r>
            <a:r>
              <a:rPr lang="pt-PT" sz="600" dirty="0">
                <a:latin typeface="Calibri Light" panose="020F03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foot </a:t>
            </a:r>
            <a:r>
              <a:rPr lang="pt-PT" sz="600" dirty="0" err="1">
                <a:latin typeface="Calibri Light" panose="020F03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ulcers</a:t>
            </a:r>
            <a:r>
              <a:rPr lang="pt-PT" sz="600" dirty="0">
                <a:latin typeface="Calibri Light" panose="020F03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to </a:t>
            </a:r>
            <a:r>
              <a:rPr lang="pt-PT" sz="600" dirty="0" err="1">
                <a:latin typeface="Calibri Light" panose="020F03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world</a:t>
            </a:r>
            <a:r>
              <a:rPr lang="pt-PT" sz="600" dirty="0">
                <a:latin typeface="Calibri Light" panose="020F03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a </a:t>
            </a:r>
            <a:r>
              <a:rPr lang="pt-PT" sz="600" dirty="0" err="1">
                <a:latin typeface="Calibri Light" panose="020F03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progressive</a:t>
            </a:r>
            <a:r>
              <a:rPr lang="pt-PT" sz="600" dirty="0">
                <a:latin typeface="Calibri Light" panose="020F03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t-PT" sz="600" dirty="0" err="1">
                <a:latin typeface="Calibri Light" panose="020F03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topic</a:t>
            </a:r>
            <a:r>
              <a:rPr lang="pt-PT" sz="600" dirty="0">
                <a:latin typeface="Calibri Light" panose="020F03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to </a:t>
            </a:r>
            <a:r>
              <a:rPr lang="pt-PT" sz="600" dirty="0" err="1">
                <a:latin typeface="Calibri Light" panose="020F03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discuss</a:t>
            </a:r>
            <a:r>
              <a:rPr lang="pt-PT" sz="600" dirty="0">
                <a:latin typeface="Calibri Light" panose="020F03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t-PT" sz="600" dirty="0" err="1">
                <a:latin typeface="Calibri Light" panose="020F03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always</a:t>
            </a:r>
            <a:r>
              <a:rPr lang="pt-PT" sz="600" dirty="0">
                <a:latin typeface="Calibri Light" panose="020F03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,” </a:t>
            </a:r>
            <a:r>
              <a:rPr lang="pt-PT" sz="600" i="1" dirty="0" err="1">
                <a:latin typeface="Calibri Light" panose="020F03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Ther</a:t>
            </a:r>
            <a:r>
              <a:rPr lang="pt-PT" sz="600" i="1" dirty="0">
                <a:latin typeface="Calibri Light" panose="020F03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Adv. </a:t>
            </a:r>
            <a:r>
              <a:rPr lang="pt-PT" sz="600" i="1" dirty="0" err="1">
                <a:latin typeface="Calibri Light" panose="020F03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Endocrinol</a:t>
            </a:r>
            <a:r>
              <a:rPr lang="pt-PT" sz="600" i="1" dirty="0">
                <a:latin typeface="Calibri Light" panose="020F03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pt-PT" sz="600" i="1" dirty="0" err="1">
                <a:latin typeface="Calibri Light" panose="020F03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Metab</a:t>
            </a:r>
            <a:r>
              <a:rPr lang="pt-PT" sz="600" i="1" dirty="0">
                <a:latin typeface="Calibri Light" panose="020F03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pt-PT" sz="600" dirty="0">
                <a:latin typeface="Calibri Light" panose="020F03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vol. 9, no. 1, pp. 29–31, Jan. 2018.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80DB22DF-2723-49AA-83C4-F4C60955902A}"/>
              </a:ext>
            </a:extLst>
          </p:cNvPr>
          <p:cNvSpPr txBox="1"/>
          <p:nvPr/>
        </p:nvSpPr>
        <p:spPr>
          <a:xfrm>
            <a:off x="6471365" y="2775591"/>
            <a:ext cx="49359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400" dirty="0">
                <a:latin typeface="+mj-lt"/>
              </a:rPr>
              <a:t>Failure to heal DFUs is a </a:t>
            </a:r>
            <a:r>
              <a:rPr lang="pt-PT" sz="1400" b="1" dirty="0">
                <a:latin typeface="+mj-lt"/>
              </a:rPr>
              <a:t>leading cause of global amputation</a:t>
            </a:r>
            <a:r>
              <a:rPr lang="pt-PT" sz="1400" dirty="0">
                <a:latin typeface="+mj-lt"/>
              </a:rPr>
              <a:t>, disability and death among people with diabetes.</a:t>
            </a:r>
            <a:endParaRPr lang="en-US" sz="1400" dirty="0">
              <a:latin typeface="+mj-lt"/>
            </a:endParaRP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F0A720D6-10DF-4660-AD09-86AD8A18D8DC}"/>
              </a:ext>
            </a:extLst>
          </p:cNvPr>
          <p:cNvSpPr txBox="1"/>
          <p:nvPr/>
        </p:nvSpPr>
        <p:spPr>
          <a:xfrm>
            <a:off x="6471365" y="3806455"/>
            <a:ext cx="49359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400" b="1" dirty="0">
                <a:latin typeface="+mj-lt"/>
              </a:rPr>
              <a:t>20 million people </a:t>
            </a:r>
            <a:r>
              <a:rPr lang="pt-PT" sz="1400" dirty="0">
                <a:latin typeface="+mj-lt"/>
              </a:rPr>
              <a:t>currently have an active DFU with a further </a:t>
            </a:r>
            <a:r>
              <a:rPr lang="pt-PT" sz="1400" b="1" dirty="0">
                <a:latin typeface="+mj-lt"/>
              </a:rPr>
              <a:t>130 million either having a history of DFU </a:t>
            </a:r>
            <a:r>
              <a:rPr lang="pt-PT" sz="1400" dirty="0">
                <a:latin typeface="+mj-lt"/>
              </a:rPr>
              <a:t>or the precursor risk factor (DPN) and </a:t>
            </a:r>
            <a:r>
              <a:rPr lang="pt-PT" sz="1400" b="1" dirty="0">
                <a:latin typeface="+mj-lt"/>
              </a:rPr>
              <a:t>expected to develop a DFU in their livetime without intervention</a:t>
            </a:r>
            <a:r>
              <a:rPr lang="pt-PT" sz="1400" dirty="0">
                <a:latin typeface="+mj-lt"/>
              </a:rPr>
              <a:t>.</a:t>
            </a:r>
            <a:endParaRPr lang="en-US" sz="1400" dirty="0">
              <a:latin typeface="+mj-lt"/>
            </a:endParaRP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31E8F901-2A29-4FFA-B4D3-8462ADA5AB64}"/>
              </a:ext>
            </a:extLst>
          </p:cNvPr>
          <p:cNvSpPr txBox="1"/>
          <p:nvPr/>
        </p:nvSpPr>
        <p:spPr>
          <a:xfrm>
            <a:off x="6471365" y="4955870"/>
            <a:ext cx="49359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400" dirty="0">
                <a:latin typeface="+mj-lt"/>
              </a:rPr>
              <a:t>Diabetic foot care costs </a:t>
            </a:r>
            <a:r>
              <a:rPr lang="pt-PT" sz="1400" b="1" dirty="0">
                <a:latin typeface="+mj-lt"/>
              </a:rPr>
              <a:t>represent the single largest category of excess medical costs associated with diabetes</a:t>
            </a:r>
            <a:r>
              <a:rPr lang="pt-PT" sz="1400" dirty="0">
                <a:latin typeface="+mj-lt"/>
              </a:rPr>
              <a:t>. </a:t>
            </a:r>
            <a:endParaRPr lang="en-US" sz="1400" dirty="0">
              <a:latin typeface="+mj-lt"/>
            </a:endParaRP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7DA8D6DD-EC6F-4003-BC23-B1BEB991D21B}"/>
              </a:ext>
            </a:extLst>
          </p:cNvPr>
          <p:cNvSpPr txBox="1"/>
          <p:nvPr/>
        </p:nvSpPr>
        <p:spPr>
          <a:xfrm>
            <a:off x="6957159" y="3365447"/>
            <a:ext cx="40944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b="1" dirty="0">
                <a:latin typeface="+mj-lt"/>
              </a:rPr>
              <a:t>10%-20% rate of lower extermity amputation</a:t>
            </a:r>
            <a:endParaRPr lang="en-US" sz="1600" b="1" dirty="0">
              <a:latin typeface="+mj-lt"/>
            </a:endParaRP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96A1E88A-1CF2-4BDC-8E6A-8BE3E2821D2B}"/>
              </a:ext>
            </a:extLst>
          </p:cNvPr>
          <p:cNvSpPr txBox="1"/>
          <p:nvPr/>
        </p:nvSpPr>
        <p:spPr>
          <a:xfrm>
            <a:off x="839983" y="3605168"/>
            <a:ext cx="49359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400" dirty="0">
                <a:latin typeface="+mj-lt"/>
              </a:rPr>
              <a:t>At least </a:t>
            </a:r>
            <a:r>
              <a:rPr lang="pt-PT" sz="1400" b="1" dirty="0">
                <a:latin typeface="+mj-lt"/>
              </a:rPr>
              <a:t>70% of such amputations are potentially preventable</a:t>
            </a:r>
            <a:r>
              <a:rPr lang="pt-PT" sz="1400" dirty="0">
                <a:latin typeface="+mj-lt"/>
              </a:rPr>
              <a:t>.</a:t>
            </a:r>
            <a:endParaRPr lang="en-US" sz="1400" dirty="0">
              <a:latin typeface="+mj-lt"/>
            </a:endParaRP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1315584E-B758-4EB7-AD79-8CEB05B4B9F0}"/>
              </a:ext>
            </a:extLst>
          </p:cNvPr>
          <p:cNvSpPr txBox="1"/>
          <p:nvPr/>
        </p:nvSpPr>
        <p:spPr>
          <a:xfrm>
            <a:off x="839982" y="4138422"/>
            <a:ext cx="49359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400" dirty="0">
                <a:latin typeface="+mj-lt"/>
              </a:rPr>
              <a:t>Diabetes care is </a:t>
            </a:r>
            <a:r>
              <a:rPr lang="pt-PT" sz="1400" b="1" dirty="0">
                <a:latin typeface="+mj-lt"/>
              </a:rPr>
              <a:t>largely dependent on patient management</a:t>
            </a:r>
            <a:r>
              <a:rPr lang="pt-PT" sz="1400" dirty="0">
                <a:latin typeface="+mj-lt"/>
              </a:rPr>
              <a:t>.</a:t>
            </a:r>
            <a:endParaRPr lang="en-US" sz="1400" dirty="0">
              <a:latin typeface="+mj-lt"/>
            </a:endParaRP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7F2931A8-5A12-4FEE-98FB-EFD110239ADA}"/>
              </a:ext>
            </a:extLst>
          </p:cNvPr>
          <p:cNvSpPr txBox="1"/>
          <p:nvPr/>
        </p:nvSpPr>
        <p:spPr>
          <a:xfrm>
            <a:off x="839982" y="4671676"/>
            <a:ext cx="49359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400" b="1" dirty="0">
                <a:latin typeface="+mj-lt"/>
              </a:rPr>
              <a:t>Technology</a:t>
            </a:r>
            <a:r>
              <a:rPr lang="pt-PT" sz="1400" dirty="0">
                <a:latin typeface="+mj-lt"/>
              </a:rPr>
              <a:t> can </a:t>
            </a:r>
            <a:r>
              <a:rPr lang="pt-PT" sz="1400" b="1" dirty="0">
                <a:latin typeface="+mj-lt"/>
              </a:rPr>
              <a:t>assist in effective management of DFUs and limit its devastating consequences</a:t>
            </a:r>
            <a:r>
              <a:rPr lang="pt-PT" sz="1400" dirty="0">
                <a:latin typeface="+mj-lt"/>
              </a:rPr>
              <a:t>.</a:t>
            </a:r>
            <a:endParaRPr lang="en-US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841037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747A39A2-8556-43BC-BCD3-B53292D4CA26}"/>
              </a:ext>
            </a:extLst>
          </p:cNvPr>
          <p:cNvSpPr txBox="1"/>
          <p:nvPr/>
        </p:nvSpPr>
        <p:spPr>
          <a:xfrm>
            <a:off x="1180731" y="576298"/>
            <a:ext cx="11008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dirty="0">
                <a:latin typeface="+mj-lt"/>
              </a:rPr>
              <a:t>Index</a:t>
            </a:r>
            <a:endParaRPr lang="en-US" sz="2800" dirty="0">
              <a:latin typeface="+mj-lt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B662F5F3-8E5F-491E-9455-9CFE50FAC09C}"/>
              </a:ext>
            </a:extLst>
          </p:cNvPr>
          <p:cNvSpPr txBox="1"/>
          <p:nvPr/>
        </p:nvSpPr>
        <p:spPr>
          <a:xfrm>
            <a:off x="914399" y="1917577"/>
            <a:ext cx="614362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2000" b="1" dirty="0">
                <a:solidFill>
                  <a:srgbClr val="4DB3A0"/>
                </a:solidFill>
                <a:latin typeface="+mj-lt"/>
              </a:rPr>
              <a:t>Product and Sprint Backlog</a:t>
            </a:r>
          </a:p>
          <a:p>
            <a:pPr algn="just"/>
            <a:r>
              <a:rPr lang="pt-PT" sz="2000" b="1" dirty="0">
                <a:solidFill>
                  <a:srgbClr val="4DB3A0"/>
                </a:solidFill>
                <a:latin typeface="+mj-lt"/>
              </a:rPr>
              <a:t>System Request</a:t>
            </a:r>
          </a:p>
          <a:p>
            <a:pPr algn="just"/>
            <a:r>
              <a:rPr lang="pt-PT" sz="2000" b="1" dirty="0">
                <a:solidFill>
                  <a:schemeClr val="bg2">
                    <a:lumMod val="90000"/>
                  </a:schemeClr>
                </a:solidFill>
                <a:latin typeface="+mj-lt"/>
              </a:rPr>
              <a:t>Analysis Modelling</a:t>
            </a:r>
          </a:p>
          <a:p>
            <a:pPr algn="just"/>
            <a:r>
              <a:rPr lang="pt-PT" sz="2000" dirty="0">
                <a:solidFill>
                  <a:schemeClr val="bg2">
                    <a:lumMod val="90000"/>
                  </a:schemeClr>
                </a:solidFill>
                <a:latin typeface="+mj-lt"/>
              </a:rPr>
              <a:t>     System </a:t>
            </a:r>
            <a:r>
              <a:rPr lang="en-GB" sz="2000" dirty="0">
                <a:solidFill>
                  <a:schemeClr val="bg2">
                    <a:lumMod val="90000"/>
                  </a:schemeClr>
                </a:solidFill>
                <a:latin typeface="+mj-lt"/>
              </a:rPr>
              <a:t>Requirements</a:t>
            </a:r>
          </a:p>
          <a:p>
            <a:pPr algn="just"/>
            <a:r>
              <a:rPr lang="pt-PT" sz="2000" dirty="0">
                <a:solidFill>
                  <a:schemeClr val="bg2">
                    <a:lumMod val="90000"/>
                  </a:schemeClr>
                </a:solidFill>
                <a:latin typeface="+mj-lt"/>
              </a:rPr>
              <a:t>     </a:t>
            </a:r>
            <a:r>
              <a:rPr lang="en-GB" sz="2000" dirty="0">
                <a:solidFill>
                  <a:schemeClr val="bg2">
                    <a:lumMod val="90000"/>
                  </a:schemeClr>
                </a:solidFill>
                <a:latin typeface="+mj-lt"/>
              </a:rPr>
              <a:t>Functional</a:t>
            </a:r>
            <a:r>
              <a:rPr lang="pt-PT" sz="2000" dirty="0">
                <a:solidFill>
                  <a:schemeClr val="bg2">
                    <a:lumMod val="90000"/>
                  </a:schemeClr>
                </a:solidFill>
                <a:latin typeface="+mj-lt"/>
              </a:rPr>
              <a:t> Modelling</a:t>
            </a:r>
            <a:endParaRPr lang="en-US" sz="2000" dirty="0">
              <a:solidFill>
                <a:schemeClr val="bg2">
                  <a:lumMod val="90000"/>
                </a:schemeClr>
              </a:solidFill>
              <a:latin typeface="+mj-lt"/>
            </a:endParaRPr>
          </a:p>
          <a:p>
            <a:pPr algn="just"/>
            <a:r>
              <a:rPr lang="en-US" sz="2000" dirty="0">
                <a:solidFill>
                  <a:schemeClr val="bg2">
                    <a:lumMod val="90000"/>
                  </a:schemeClr>
                </a:solidFill>
                <a:latin typeface="+mj-lt"/>
              </a:rPr>
              <a:t>          Use Case Diagram</a:t>
            </a:r>
          </a:p>
          <a:p>
            <a:pPr algn="just"/>
            <a:r>
              <a:rPr lang="en-US" sz="2000" dirty="0">
                <a:solidFill>
                  <a:schemeClr val="bg2">
                    <a:lumMod val="90000"/>
                  </a:schemeClr>
                </a:solidFill>
                <a:latin typeface="+mj-lt"/>
              </a:rPr>
              <a:t>          Use Case Description – High Level and Expanded</a:t>
            </a:r>
          </a:p>
          <a:p>
            <a:pPr algn="just"/>
            <a:r>
              <a:rPr lang="en-US" sz="2000" dirty="0">
                <a:solidFill>
                  <a:schemeClr val="bg2">
                    <a:lumMod val="90000"/>
                  </a:schemeClr>
                </a:solidFill>
                <a:latin typeface="+mj-lt"/>
              </a:rPr>
              <a:t>          Activity Diagram</a:t>
            </a:r>
          </a:p>
          <a:p>
            <a:pPr algn="just"/>
            <a:r>
              <a:rPr lang="en-US" sz="2000" b="1" dirty="0">
                <a:solidFill>
                  <a:schemeClr val="bg2">
                    <a:lumMod val="90000"/>
                  </a:schemeClr>
                </a:solidFill>
                <a:latin typeface="+mj-lt"/>
              </a:rPr>
              <a:t>Design Modelling</a:t>
            </a:r>
          </a:p>
          <a:p>
            <a:pPr algn="just"/>
            <a:r>
              <a:rPr lang="en-US" sz="2000" dirty="0">
                <a:solidFill>
                  <a:schemeClr val="bg2">
                    <a:lumMod val="90000"/>
                  </a:schemeClr>
                </a:solidFill>
                <a:latin typeface="+mj-lt"/>
              </a:rPr>
              <a:t>    Package Diagram</a:t>
            </a:r>
          </a:p>
          <a:p>
            <a:pPr algn="just"/>
            <a:r>
              <a:rPr lang="en-US" sz="2000" dirty="0">
                <a:solidFill>
                  <a:schemeClr val="bg2">
                    <a:lumMod val="90000"/>
                  </a:schemeClr>
                </a:solidFill>
                <a:latin typeface="+mj-lt"/>
              </a:rPr>
              <a:t>    Interface Design Prototyping</a:t>
            </a:r>
            <a:endParaRPr lang="pt-PT" sz="2000" dirty="0">
              <a:solidFill>
                <a:schemeClr val="bg2">
                  <a:lumMod val="90000"/>
                </a:schemeClr>
              </a:solidFill>
              <a:latin typeface="+mj-lt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C811484-210B-4134-9EE0-ACA4E9D8E2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367" y="478508"/>
            <a:ext cx="60965" cy="780356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EDCD2D45-5CDB-4BD9-B357-D320ABD4E88A}"/>
              </a:ext>
            </a:extLst>
          </p:cNvPr>
          <p:cNvSpPr/>
          <p:nvPr/>
        </p:nvSpPr>
        <p:spPr bwMode="auto">
          <a:xfrm>
            <a:off x="11759433" y="1083093"/>
            <a:ext cx="432567" cy="4802802"/>
          </a:xfrm>
          <a:prstGeom prst="rect">
            <a:avLst/>
          </a:prstGeom>
          <a:solidFill>
            <a:srgbClr val="4DB3A0">
              <a:alpha val="8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marL="0" marR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PT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85928C49-F591-4109-862A-403338EE7C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8876" y="6487448"/>
            <a:ext cx="3292889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PT" altLang="pt-PT" sz="800" dirty="0">
                <a:solidFill>
                  <a:srgbClr val="89898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TELEMEDICINA E E-SAÚDE</a:t>
            </a:r>
            <a:r>
              <a:rPr lang="pt-PT" altLang="pt-PT" sz="800" i="1" dirty="0">
                <a:solidFill>
                  <a:srgbClr val="89898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t-PT" altLang="pt-PT" sz="800" dirty="0">
                <a:solidFill>
                  <a:srgbClr val="6BB0C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 TELE SCAR PLATFORM</a:t>
            </a:r>
            <a:r>
              <a:rPr lang="pt-PT" altLang="pt-PT" sz="800" dirty="0">
                <a:solidFill>
                  <a:srgbClr val="6BB0C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t-PT" altLang="pt-PT" sz="800" dirty="0">
                <a:solidFill>
                  <a:srgbClr val="6BB0C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 </a:t>
            </a:r>
            <a:r>
              <a:rPr lang="pt-PT" altLang="pt-PT" sz="800" dirty="0">
                <a:solidFill>
                  <a:srgbClr val="89898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MAY 25, 2020</a:t>
            </a:r>
          </a:p>
        </p:txBody>
      </p:sp>
      <p:pic>
        <p:nvPicPr>
          <p:cNvPr id="7" name="Picture 6" descr="Resultado de imagem para uporto feup">
            <a:extLst>
              <a:ext uri="{FF2B5EF4-FFF2-40B4-BE49-F238E27FC236}">
                <a16:creationId xmlns:a16="http://schemas.microsoft.com/office/drawing/2014/main" id="{FE159D26-B070-428B-855D-1E8B8CBC4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51" y="6452017"/>
            <a:ext cx="882738" cy="284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Marcador de Posição do Número do Diapositivo 4">
            <a:extLst>
              <a:ext uri="{FF2B5EF4-FFF2-40B4-BE49-F238E27FC236}">
                <a16:creationId xmlns:a16="http://schemas.microsoft.com/office/drawing/2014/main" id="{BF750460-10E7-4D0C-A561-C82AE7EAB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7649" y="6413062"/>
            <a:ext cx="2743200" cy="365125"/>
          </a:xfrm>
        </p:spPr>
        <p:txBody>
          <a:bodyPr/>
          <a:lstStyle/>
          <a:p>
            <a:fld id="{7CC2ACDB-A0A2-4ABC-9FAA-35B81A247E66}" type="slidenum">
              <a:rPr lang="pt-PT" sz="1000" smtClean="0">
                <a:solidFill>
                  <a:srgbClr val="89898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fld>
            <a:endParaRPr lang="pt-PT" sz="1000" dirty="0">
              <a:solidFill>
                <a:srgbClr val="89898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16486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Imagem 59">
            <a:extLst>
              <a:ext uri="{FF2B5EF4-FFF2-40B4-BE49-F238E27FC236}">
                <a16:creationId xmlns:a16="http://schemas.microsoft.com/office/drawing/2014/main" id="{FE21E2EC-04C9-4637-A50C-59D856C637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74" y="1427065"/>
            <a:ext cx="11010691" cy="4913420"/>
          </a:xfrm>
          <a:prstGeom prst="rect">
            <a:avLst/>
          </a:prstGeom>
        </p:spPr>
      </p:pic>
      <p:sp>
        <p:nvSpPr>
          <p:cNvPr id="4" name="Marcador de Posição do Número do Diapositivo 4">
            <a:extLst>
              <a:ext uri="{FF2B5EF4-FFF2-40B4-BE49-F238E27FC236}">
                <a16:creationId xmlns:a16="http://schemas.microsoft.com/office/drawing/2014/main" id="{8BED156D-41CD-4DA9-8C18-DF00F4985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7649" y="6413062"/>
            <a:ext cx="2743200" cy="365125"/>
          </a:xfrm>
        </p:spPr>
        <p:txBody>
          <a:bodyPr/>
          <a:lstStyle/>
          <a:p>
            <a:fld id="{7CC2ACDB-A0A2-4ABC-9FAA-35B81A247E66}" type="slidenum">
              <a:rPr lang="pt-PT" sz="1000" smtClean="0">
                <a:solidFill>
                  <a:srgbClr val="89898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fld>
            <a:endParaRPr lang="pt-PT" sz="1000" dirty="0">
              <a:solidFill>
                <a:srgbClr val="89898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FB03A82E-C1BA-45BB-97D4-E1201C56CB50}"/>
              </a:ext>
            </a:extLst>
          </p:cNvPr>
          <p:cNvSpPr txBox="1"/>
          <p:nvPr/>
        </p:nvSpPr>
        <p:spPr>
          <a:xfrm>
            <a:off x="1180731" y="576298"/>
            <a:ext cx="77308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dirty="0">
                <a:latin typeface="+mj-lt"/>
              </a:rPr>
              <a:t>Scrum Sprint Backlog</a:t>
            </a:r>
            <a:endParaRPr lang="en-US" sz="2800" dirty="0">
              <a:latin typeface="+mj-lt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C3B382C0-0B40-4ABB-BCE9-A4ABB1C923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367" y="478508"/>
            <a:ext cx="60965" cy="780356"/>
          </a:xfrm>
          <a:prstGeom prst="rect">
            <a:avLst/>
          </a:prstGeom>
        </p:spPr>
      </p:pic>
      <p:sp>
        <p:nvSpPr>
          <p:cNvPr id="7" name="Rectangle 7">
            <a:extLst>
              <a:ext uri="{FF2B5EF4-FFF2-40B4-BE49-F238E27FC236}">
                <a16:creationId xmlns:a16="http://schemas.microsoft.com/office/drawing/2014/main" id="{9B11E14C-D961-414D-BF32-43F1554E72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8876" y="6487448"/>
            <a:ext cx="3292889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PT" altLang="pt-PT" sz="800" dirty="0">
                <a:solidFill>
                  <a:srgbClr val="89898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TELEMEDICINA E E-SAÚDE</a:t>
            </a:r>
            <a:r>
              <a:rPr lang="pt-PT" altLang="pt-PT" sz="800" i="1" dirty="0">
                <a:solidFill>
                  <a:srgbClr val="89898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t-PT" altLang="pt-PT" sz="800" dirty="0">
                <a:solidFill>
                  <a:srgbClr val="6BB0C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 TELE SCAR PLATFORM</a:t>
            </a:r>
            <a:r>
              <a:rPr lang="pt-PT" altLang="pt-PT" sz="800" dirty="0">
                <a:solidFill>
                  <a:srgbClr val="6BB0C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t-PT" altLang="pt-PT" sz="800" dirty="0">
                <a:solidFill>
                  <a:srgbClr val="6BB0C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 </a:t>
            </a:r>
            <a:r>
              <a:rPr lang="pt-PT" altLang="pt-PT" sz="800" dirty="0">
                <a:solidFill>
                  <a:srgbClr val="89898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MAY 25, 2020</a:t>
            </a:r>
          </a:p>
        </p:txBody>
      </p:sp>
      <p:pic>
        <p:nvPicPr>
          <p:cNvPr id="8" name="Picture 6" descr="Resultado de imagem para uporto feup">
            <a:extLst>
              <a:ext uri="{FF2B5EF4-FFF2-40B4-BE49-F238E27FC236}">
                <a16:creationId xmlns:a16="http://schemas.microsoft.com/office/drawing/2014/main" id="{DBE0028C-1DD0-4E51-B91E-B9C6470C1E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51" y="6452017"/>
            <a:ext cx="882738" cy="284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CaixaDeTexto 57">
            <a:extLst>
              <a:ext uri="{FF2B5EF4-FFF2-40B4-BE49-F238E27FC236}">
                <a16:creationId xmlns:a16="http://schemas.microsoft.com/office/drawing/2014/main" id="{8A620570-E981-416B-9041-880D5ABE3AD9}"/>
              </a:ext>
            </a:extLst>
          </p:cNvPr>
          <p:cNvSpPr txBox="1"/>
          <p:nvPr/>
        </p:nvSpPr>
        <p:spPr>
          <a:xfrm>
            <a:off x="5467350" y="5123760"/>
            <a:ext cx="3609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+mj-lt"/>
              </a:rPr>
              <a:t>Duration of the Sprint           </a:t>
            </a:r>
            <a:r>
              <a:rPr lang="en-GB" b="1" dirty="0">
                <a:solidFill>
                  <a:srgbClr val="4DB3A0"/>
                </a:solidFill>
                <a:latin typeface="+mj-lt"/>
              </a:rPr>
              <a:t>1 week</a:t>
            </a:r>
          </a:p>
        </p:txBody>
      </p:sp>
      <p:pic>
        <p:nvPicPr>
          <p:cNvPr id="59" name="Gráfico 58" descr="Seta de Linha: Reta">
            <a:extLst>
              <a:ext uri="{FF2B5EF4-FFF2-40B4-BE49-F238E27FC236}">
                <a16:creationId xmlns:a16="http://schemas.microsoft.com/office/drawing/2014/main" id="{CBB1A032-5F17-4C65-A064-B5FF6C2CB2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800000">
            <a:off x="7733931" y="5185917"/>
            <a:ext cx="245017" cy="245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1350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ção do Número do Diapositivo 4">
            <a:extLst>
              <a:ext uri="{FF2B5EF4-FFF2-40B4-BE49-F238E27FC236}">
                <a16:creationId xmlns:a16="http://schemas.microsoft.com/office/drawing/2014/main" id="{8BED156D-41CD-4DA9-8C18-DF00F4985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7649" y="6413062"/>
            <a:ext cx="2743200" cy="365125"/>
          </a:xfrm>
        </p:spPr>
        <p:txBody>
          <a:bodyPr/>
          <a:lstStyle/>
          <a:p>
            <a:fld id="{7CC2ACDB-A0A2-4ABC-9FAA-35B81A247E66}" type="slidenum">
              <a:rPr lang="pt-PT" sz="1000" smtClean="0">
                <a:solidFill>
                  <a:srgbClr val="89898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fld>
            <a:endParaRPr lang="pt-PT" sz="1000" dirty="0">
              <a:solidFill>
                <a:srgbClr val="89898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FB03A82E-C1BA-45BB-97D4-E1201C56CB50}"/>
              </a:ext>
            </a:extLst>
          </p:cNvPr>
          <p:cNvSpPr txBox="1"/>
          <p:nvPr/>
        </p:nvSpPr>
        <p:spPr>
          <a:xfrm>
            <a:off x="1180731" y="576298"/>
            <a:ext cx="77308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dirty="0">
                <a:latin typeface="+mj-lt"/>
              </a:rPr>
              <a:t>Sprint Backlog – Week 25.05.2020</a:t>
            </a:r>
            <a:endParaRPr lang="en-US" sz="2800" dirty="0">
              <a:latin typeface="+mj-lt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C3B382C0-0B40-4ABB-BCE9-A4ABB1C923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367" y="478508"/>
            <a:ext cx="60965" cy="780356"/>
          </a:xfrm>
          <a:prstGeom prst="rect">
            <a:avLst/>
          </a:prstGeom>
        </p:spPr>
      </p:pic>
      <p:sp>
        <p:nvSpPr>
          <p:cNvPr id="7" name="Rectangle 7">
            <a:extLst>
              <a:ext uri="{FF2B5EF4-FFF2-40B4-BE49-F238E27FC236}">
                <a16:creationId xmlns:a16="http://schemas.microsoft.com/office/drawing/2014/main" id="{9B11E14C-D961-414D-BF32-43F1554E72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8876" y="6487448"/>
            <a:ext cx="3292889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PT" altLang="pt-PT" sz="800" dirty="0">
                <a:solidFill>
                  <a:srgbClr val="89898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TELEMEDICINA E E-SAÚDE</a:t>
            </a:r>
            <a:r>
              <a:rPr lang="pt-PT" altLang="pt-PT" sz="800" i="1" dirty="0">
                <a:solidFill>
                  <a:srgbClr val="89898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t-PT" altLang="pt-PT" sz="800" dirty="0">
                <a:solidFill>
                  <a:srgbClr val="6BB0C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 TELE SCAR PLATFORM</a:t>
            </a:r>
            <a:r>
              <a:rPr lang="pt-PT" altLang="pt-PT" sz="800" dirty="0">
                <a:solidFill>
                  <a:srgbClr val="6BB0C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t-PT" altLang="pt-PT" sz="800" dirty="0">
                <a:solidFill>
                  <a:srgbClr val="6BB0C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 </a:t>
            </a:r>
            <a:r>
              <a:rPr lang="pt-PT" altLang="pt-PT" sz="800" dirty="0">
                <a:solidFill>
                  <a:srgbClr val="89898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MAY 25, 2020</a:t>
            </a:r>
          </a:p>
        </p:txBody>
      </p:sp>
      <p:pic>
        <p:nvPicPr>
          <p:cNvPr id="8" name="Picture 6" descr="Resultado de imagem para uporto feup">
            <a:extLst>
              <a:ext uri="{FF2B5EF4-FFF2-40B4-BE49-F238E27FC236}">
                <a16:creationId xmlns:a16="http://schemas.microsoft.com/office/drawing/2014/main" id="{DBE0028C-1DD0-4E51-B91E-B9C6470C1E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51" y="6452017"/>
            <a:ext cx="882738" cy="284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B6F1075D-908A-41F6-9C0A-FC6A8B32BD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237" y="1957387"/>
            <a:ext cx="11439525" cy="294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7661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1505DB68-016E-4F9A-8CF4-F7CFDB3E3D96}"/>
              </a:ext>
            </a:extLst>
          </p:cNvPr>
          <p:cNvSpPr txBox="1"/>
          <p:nvPr/>
        </p:nvSpPr>
        <p:spPr>
          <a:xfrm>
            <a:off x="1135012" y="496399"/>
            <a:ext cx="57247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dirty="0">
                <a:latin typeface="+mj-lt"/>
              </a:rPr>
              <a:t>Initial System Requests Text</a:t>
            </a:r>
            <a:endParaRPr lang="en-US" sz="2800" dirty="0">
              <a:latin typeface="+mj-lt"/>
            </a:endParaRPr>
          </a:p>
        </p:txBody>
      </p:sp>
      <p:sp>
        <p:nvSpPr>
          <p:cNvPr id="23" name="Marcador de Posição do Número do Diapositivo 4">
            <a:extLst>
              <a:ext uri="{FF2B5EF4-FFF2-40B4-BE49-F238E27FC236}">
                <a16:creationId xmlns:a16="http://schemas.microsoft.com/office/drawing/2014/main" id="{59A72C9C-ECF7-4751-AA4D-4585F961E7A5}"/>
              </a:ext>
            </a:extLst>
          </p:cNvPr>
          <p:cNvSpPr txBox="1">
            <a:spLocks/>
          </p:cNvSpPr>
          <p:nvPr/>
        </p:nvSpPr>
        <p:spPr>
          <a:xfrm>
            <a:off x="9187649" y="64130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CC2ACDB-A0A2-4ABC-9FAA-35B81A247E66}" type="slidenum">
              <a:rPr lang="pt-PT" sz="1000" smtClean="0">
                <a:solidFill>
                  <a:srgbClr val="89898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/>
              <a:t>6</a:t>
            </a:fld>
            <a:endParaRPr lang="pt-PT" sz="1000" dirty="0">
              <a:solidFill>
                <a:srgbClr val="89898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6" name="Imagem 25">
            <a:extLst>
              <a:ext uri="{FF2B5EF4-FFF2-40B4-BE49-F238E27FC236}">
                <a16:creationId xmlns:a16="http://schemas.microsoft.com/office/drawing/2014/main" id="{FF1A3E07-4454-4D14-B37F-0A38833DBC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367" y="478508"/>
            <a:ext cx="60965" cy="780356"/>
          </a:xfrm>
          <a:prstGeom prst="rect">
            <a:avLst/>
          </a:prstGeom>
        </p:spPr>
      </p:pic>
      <p:sp>
        <p:nvSpPr>
          <p:cNvPr id="28" name="Rectangle 7">
            <a:extLst>
              <a:ext uri="{FF2B5EF4-FFF2-40B4-BE49-F238E27FC236}">
                <a16:creationId xmlns:a16="http://schemas.microsoft.com/office/drawing/2014/main" id="{4807CA18-F57C-4275-AD64-8153FB37A9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8876" y="6487448"/>
            <a:ext cx="3292889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PT" altLang="pt-PT" sz="800" dirty="0">
                <a:solidFill>
                  <a:srgbClr val="89898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TELEMEDICINA E E-SAÚDE</a:t>
            </a:r>
            <a:r>
              <a:rPr lang="pt-PT" altLang="pt-PT" sz="800" i="1" dirty="0">
                <a:solidFill>
                  <a:srgbClr val="89898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t-PT" altLang="pt-PT" sz="800" dirty="0">
                <a:solidFill>
                  <a:srgbClr val="6BB0C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 TELE SCAR PLATFORM</a:t>
            </a:r>
            <a:r>
              <a:rPr lang="pt-PT" altLang="pt-PT" sz="800" dirty="0">
                <a:solidFill>
                  <a:srgbClr val="6BB0C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t-PT" altLang="pt-PT" sz="800" dirty="0">
                <a:solidFill>
                  <a:srgbClr val="6BB0C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 </a:t>
            </a:r>
            <a:r>
              <a:rPr lang="pt-PT" altLang="pt-PT" sz="800" dirty="0">
                <a:solidFill>
                  <a:srgbClr val="89898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MAY 25, 2020</a:t>
            </a:r>
          </a:p>
        </p:txBody>
      </p:sp>
      <p:pic>
        <p:nvPicPr>
          <p:cNvPr id="29" name="Picture 6" descr="Resultado de imagem para uporto feup">
            <a:extLst>
              <a:ext uri="{FF2B5EF4-FFF2-40B4-BE49-F238E27FC236}">
                <a16:creationId xmlns:a16="http://schemas.microsoft.com/office/drawing/2014/main" id="{FA3C2099-32A7-4A89-87D1-24E7A0630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51" y="6452017"/>
            <a:ext cx="882738" cy="284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Imagem 36" descr="Uma imagem com texto&#10;&#10;Descrição gerada automaticamente">
            <a:extLst>
              <a:ext uri="{FF2B5EF4-FFF2-40B4-BE49-F238E27FC236}">
                <a16:creationId xmlns:a16="http://schemas.microsoft.com/office/drawing/2014/main" id="{7407EC09-112D-4C65-BD6A-8E88F68D0B7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0" t="7459" r="10367"/>
          <a:stretch/>
        </p:blipFill>
        <p:spPr>
          <a:xfrm>
            <a:off x="1261248" y="1345825"/>
            <a:ext cx="3172635" cy="5106192"/>
          </a:xfrm>
          <a:prstGeom prst="rect">
            <a:avLst/>
          </a:prstGeom>
        </p:spPr>
      </p:pic>
      <p:cxnSp>
        <p:nvCxnSpPr>
          <p:cNvPr id="38" name="Conexão reta 37">
            <a:extLst>
              <a:ext uri="{FF2B5EF4-FFF2-40B4-BE49-F238E27FC236}">
                <a16:creationId xmlns:a16="http://schemas.microsoft.com/office/drawing/2014/main" id="{AD10FE86-38F3-4297-9134-7A8393546457}"/>
              </a:ext>
            </a:extLst>
          </p:cNvPr>
          <p:cNvCxnSpPr>
            <a:cxnSpLocks/>
          </p:cNvCxnSpPr>
          <p:nvPr/>
        </p:nvCxnSpPr>
        <p:spPr>
          <a:xfrm>
            <a:off x="5178701" y="1395044"/>
            <a:ext cx="0" cy="4837043"/>
          </a:xfrm>
          <a:prstGeom prst="line">
            <a:avLst/>
          </a:prstGeom>
          <a:noFill/>
          <a:ln w="1905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FB973E9D-0B69-41A1-9D21-53D4EBBC7082}"/>
              </a:ext>
            </a:extLst>
          </p:cNvPr>
          <p:cNvSpPr txBox="1"/>
          <p:nvPr/>
        </p:nvSpPr>
        <p:spPr>
          <a:xfrm>
            <a:off x="5544354" y="1731146"/>
            <a:ext cx="57247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 b="1" dirty="0">
                <a:solidFill>
                  <a:srgbClr val="4DB3A0"/>
                </a:solidFill>
                <a:latin typeface="+mj-lt"/>
              </a:rPr>
              <a:t>Platform to monitor and provide follow-up to patients with DFUs</a:t>
            </a:r>
            <a:r>
              <a:rPr lang="pt-PT" sz="1400" dirty="0">
                <a:latin typeface="+mj-lt"/>
              </a:rPr>
              <a:t>. </a:t>
            </a:r>
            <a:endParaRPr lang="en-US" sz="1400" dirty="0">
              <a:latin typeface="+mj-lt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44B1597-B7AA-4663-A4F6-803BC207AC6C}"/>
              </a:ext>
            </a:extLst>
          </p:cNvPr>
          <p:cNvSpPr txBox="1"/>
          <p:nvPr/>
        </p:nvSpPr>
        <p:spPr>
          <a:xfrm>
            <a:off x="5544353" y="2167631"/>
            <a:ext cx="57247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400" dirty="0">
                <a:latin typeface="+mj-lt"/>
              </a:rPr>
              <a:t>Provides a new way for health care professionals to partner with and interact with their patients. </a:t>
            </a:r>
            <a:endParaRPr lang="en-US" sz="1400" dirty="0">
              <a:latin typeface="+mj-lt"/>
            </a:endParaRPr>
          </a:p>
        </p:txBody>
      </p:sp>
      <p:pic>
        <p:nvPicPr>
          <p:cNvPr id="11" name="Gráfico 10" descr="Seta de linha reta">
            <a:extLst>
              <a:ext uri="{FF2B5EF4-FFF2-40B4-BE49-F238E27FC236}">
                <a16:creationId xmlns:a16="http://schemas.microsoft.com/office/drawing/2014/main" id="{E347F680-8F86-40C0-AAB1-1B91CCF37D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6200000">
            <a:off x="8212905" y="2737730"/>
            <a:ext cx="254045" cy="254045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C685BB26-32E1-453D-9B7F-06D7059FE915}"/>
              </a:ext>
            </a:extLst>
          </p:cNvPr>
          <p:cNvSpPr txBox="1"/>
          <p:nvPr/>
        </p:nvSpPr>
        <p:spPr>
          <a:xfrm>
            <a:off x="5544343" y="3079285"/>
            <a:ext cx="57247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 dirty="0">
                <a:latin typeface="+mj-lt"/>
              </a:rPr>
              <a:t>Intended to replace some of the face-to-face clinic encounters with virtual communication.</a:t>
            </a:r>
            <a:endParaRPr lang="en-US" sz="1400" dirty="0">
              <a:latin typeface="+mj-lt"/>
            </a:endParaRPr>
          </a:p>
        </p:txBody>
      </p:sp>
      <p:pic>
        <p:nvPicPr>
          <p:cNvPr id="13" name="Gráfico 12" descr="Seta de linha reta">
            <a:extLst>
              <a:ext uri="{FF2B5EF4-FFF2-40B4-BE49-F238E27FC236}">
                <a16:creationId xmlns:a16="http://schemas.microsoft.com/office/drawing/2014/main" id="{3101869C-BE85-4AF5-9368-6DD64F9557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5656794" y="4066702"/>
            <a:ext cx="254045" cy="254045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FF1A5B20-5225-4870-8B8E-9D11E6FA15FB}"/>
              </a:ext>
            </a:extLst>
          </p:cNvPr>
          <p:cNvSpPr txBox="1"/>
          <p:nvPr/>
        </p:nvSpPr>
        <p:spPr>
          <a:xfrm>
            <a:off x="6096000" y="4066702"/>
            <a:ext cx="52200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>
                <a:latin typeface="+mj-lt"/>
              </a:rPr>
              <a:t>Communication with medical personnel (videoconference and text);</a:t>
            </a:r>
            <a:endParaRPr lang="en-US" sz="1400" dirty="0">
              <a:latin typeface="+mj-lt"/>
            </a:endParaRPr>
          </a:p>
        </p:txBody>
      </p:sp>
      <p:pic>
        <p:nvPicPr>
          <p:cNvPr id="15" name="Gráfico 14" descr="Seta de linha reta">
            <a:extLst>
              <a:ext uri="{FF2B5EF4-FFF2-40B4-BE49-F238E27FC236}">
                <a16:creationId xmlns:a16="http://schemas.microsoft.com/office/drawing/2014/main" id="{6B0F2E28-E96F-47DC-BABE-9C45D941D8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5656794" y="4564741"/>
            <a:ext cx="254045" cy="254045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D9DB25EF-B176-4AEC-8CAC-C24791449786}"/>
              </a:ext>
            </a:extLst>
          </p:cNvPr>
          <p:cNvSpPr txBox="1"/>
          <p:nvPr/>
        </p:nvSpPr>
        <p:spPr>
          <a:xfrm>
            <a:off x="6096000" y="4564741"/>
            <a:ext cx="52200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>
                <a:latin typeface="+mj-lt"/>
              </a:rPr>
              <a:t>Photographic follow-up;</a:t>
            </a:r>
            <a:endParaRPr lang="en-US" sz="1400" dirty="0">
              <a:latin typeface="+mj-lt"/>
            </a:endParaRPr>
          </a:p>
        </p:txBody>
      </p:sp>
      <p:pic>
        <p:nvPicPr>
          <p:cNvPr id="17" name="Gráfico 16" descr="Seta de linha reta">
            <a:extLst>
              <a:ext uri="{FF2B5EF4-FFF2-40B4-BE49-F238E27FC236}">
                <a16:creationId xmlns:a16="http://schemas.microsoft.com/office/drawing/2014/main" id="{C050DFDB-C85C-47D0-90D9-1067CB9A15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5656793" y="5009049"/>
            <a:ext cx="254045" cy="254045"/>
          </a:xfrm>
          <a:prstGeom prst="rect">
            <a:avLst/>
          </a:prstGeom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9424647D-5D29-44BC-9C6C-598997746E10}"/>
              </a:ext>
            </a:extLst>
          </p:cNvPr>
          <p:cNvSpPr txBox="1"/>
          <p:nvPr/>
        </p:nvSpPr>
        <p:spPr>
          <a:xfrm>
            <a:off x="6095999" y="5009049"/>
            <a:ext cx="52200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>
                <a:latin typeface="+mj-lt"/>
              </a:rPr>
              <a:t>Personalized and easy-to-</a:t>
            </a:r>
            <a:r>
              <a:rPr lang="pt-PT" sz="1400" dirty="0" err="1">
                <a:latin typeface="+mj-lt"/>
              </a:rPr>
              <a:t>understand</a:t>
            </a:r>
            <a:r>
              <a:rPr lang="pt-PT" sz="1400" dirty="0">
                <a:latin typeface="+mj-lt"/>
              </a:rPr>
              <a:t> management guidelines;</a:t>
            </a:r>
            <a:endParaRPr lang="en-US" sz="1400" dirty="0">
              <a:latin typeface="+mj-lt"/>
            </a:endParaRPr>
          </a:p>
        </p:txBody>
      </p:sp>
      <p:pic>
        <p:nvPicPr>
          <p:cNvPr id="19" name="Gráfico 18" descr="Seta de linha reta">
            <a:extLst>
              <a:ext uri="{FF2B5EF4-FFF2-40B4-BE49-F238E27FC236}">
                <a16:creationId xmlns:a16="http://schemas.microsoft.com/office/drawing/2014/main" id="{8789B1BB-14B2-4404-8C5E-30F3AC805A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5656793" y="5453357"/>
            <a:ext cx="254045" cy="254045"/>
          </a:xfrm>
          <a:prstGeom prst="rect">
            <a:avLst/>
          </a:prstGeom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BB0EDAC9-3D61-4808-824F-A26C644DE28C}"/>
              </a:ext>
            </a:extLst>
          </p:cNvPr>
          <p:cNvSpPr txBox="1"/>
          <p:nvPr/>
        </p:nvSpPr>
        <p:spPr>
          <a:xfrm>
            <a:off x="6095999" y="5453357"/>
            <a:ext cx="52200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>
                <a:latin typeface="+mj-lt"/>
              </a:rPr>
              <a:t>Assist in engaging patients to manage their DFUs;</a:t>
            </a:r>
            <a:endParaRPr lang="en-US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635334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98A63390-D5C7-4355-BC8B-05731C8D14E3}"/>
              </a:ext>
            </a:extLst>
          </p:cNvPr>
          <p:cNvSpPr txBox="1"/>
          <p:nvPr/>
        </p:nvSpPr>
        <p:spPr>
          <a:xfrm>
            <a:off x="1180731" y="576298"/>
            <a:ext cx="11008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dirty="0">
                <a:latin typeface="+mj-lt"/>
              </a:rPr>
              <a:t>Index</a:t>
            </a:r>
            <a:endParaRPr lang="en-US" sz="2800" dirty="0">
              <a:latin typeface="+mj-lt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E1D45901-A2B8-43F9-8908-D2797AAEF9D2}"/>
              </a:ext>
            </a:extLst>
          </p:cNvPr>
          <p:cNvSpPr txBox="1"/>
          <p:nvPr/>
        </p:nvSpPr>
        <p:spPr>
          <a:xfrm>
            <a:off x="914400" y="1917577"/>
            <a:ext cx="585926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2000" b="1" dirty="0">
                <a:solidFill>
                  <a:schemeClr val="bg2">
                    <a:lumMod val="90000"/>
                  </a:schemeClr>
                </a:solidFill>
                <a:latin typeface="+mj-lt"/>
              </a:rPr>
              <a:t>System Request</a:t>
            </a:r>
          </a:p>
          <a:p>
            <a:pPr algn="just"/>
            <a:r>
              <a:rPr lang="pt-PT" sz="2000" b="1" dirty="0">
                <a:solidFill>
                  <a:schemeClr val="bg2">
                    <a:lumMod val="90000"/>
                  </a:schemeClr>
                </a:solidFill>
                <a:latin typeface="+mj-lt"/>
              </a:rPr>
              <a:t>Workplan</a:t>
            </a:r>
          </a:p>
          <a:p>
            <a:pPr algn="just"/>
            <a:r>
              <a:rPr lang="pt-PT" sz="2000" b="1" dirty="0">
                <a:solidFill>
                  <a:srgbClr val="4DB3A0"/>
                </a:solidFill>
                <a:latin typeface="+mj-lt"/>
              </a:rPr>
              <a:t>Analysis Modelling</a:t>
            </a:r>
          </a:p>
          <a:p>
            <a:pPr algn="just"/>
            <a:r>
              <a:rPr lang="pt-PT" sz="2000" dirty="0">
                <a:latin typeface="+mj-lt"/>
              </a:rPr>
              <a:t>     System </a:t>
            </a:r>
            <a:r>
              <a:rPr lang="en-GB" sz="2000" dirty="0">
                <a:latin typeface="+mj-lt"/>
              </a:rPr>
              <a:t>Requirements</a:t>
            </a:r>
          </a:p>
          <a:p>
            <a:pPr algn="just"/>
            <a:r>
              <a:rPr lang="pt-PT" sz="2000" dirty="0">
                <a:latin typeface="+mj-lt"/>
              </a:rPr>
              <a:t>     </a:t>
            </a:r>
            <a:r>
              <a:rPr lang="en-GB" sz="2000" dirty="0">
                <a:latin typeface="+mj-lt"/>
              </a:rPr>
              <a:t>Functional</a:t>
            </a:r>
            <a:r>
              <a:rPr lang="pt-PT" sz="2000" dirty="0">
                <a:latin typeface="+mj-lt"/>
              </a:rPr>
              <a:t> Modelling</a:t>
            </a:r>
            <a:endParaRPr lang="en-US" sz="2000" dirty="0">
              <a:latin typeface="+mj-lt"/>
            </a:endParaRPr>
          </a:p>
          <a:p>
            <a:pPr algn="just"/>
            <a:r>
              <a:rPr lang="en-US" sz="2000" dirty="0">
                <a:latin typeface="+mj-lt"/>
              </a:rPr>
              <a:t>          Use Case Diagram</a:t>
            </a:r>
          </a:p>
          <a:p>
            <a:pPr algn="just"/>
            <a:r>
              <a:rPr lang="en-US" sz="2000" dirty="0">
                <a:latin typeface="+mj-lt"/>
              </a:rPr>
              <a:t>          Use Case Description – High Level and Expanded</a:t>
            </a:r>
          </a:p>
          <a:p>
            <a:pPr algn="just"/>
            <a:r>
              <a:rPr lang="en-US" sz="2000" dirty="0">
                <a:latin typeface="+mj-lt"/>
              </a:rPr>
              <a:t>          Activity Diagram</a:t>
            </a:r>
          </a:p>
          <a:p>
            <a:pPr algn="just"/>
            <a:r>
              <a:rPr lang="en-US" sz="2000" b="1" dirty="0">
                <a:solidFill>
                  <a:schemeClr val="bg2">
                    <a:lumMod val="90000"/>
                  </a:schemeClr>
                </a:solidFill>
                <a:latin typeface="+mj-lt"/>
              </a:rPr>
              <a:t>Design Modelling</a:t>
            </a:r>
          </a:p>
          <a:p>
            <a:pPr algn="just"/>
            <a:r>
              <a:rPr lang="en-US" sz="2000" dirty="0">
                <a:solidFill>
                  <a:schemeClr val="bg2">
                    <a:lumMod val="90000"/>
                  </a:schemeClr>
                </a:solidFill>
                <a:latin typeface="+mj-lt"/>
              </a:rPr>
              <a:t>    Package Diagram</a:t>
            </a:r>
          </a:p>
          <a:p>
            <a:pPr algn="just"/>
            <a:r>
              <a:rPr lang="en-US" sz="2000" dirty="0">
                <a:solidFill>
                  <a:schemeClr val="bg2">
                    <a:lumMod val="90000"/>
                  </a:schemeClr>
                </a:solidFill>
                <a:latin typeface="+mj-lt"/>
              </a:rPr>
              <a:t>    Interface Design Prototyping</a:t>
            </a:r>
            <a:endParaRPr lang="pt-PT" sz="2000" dirty="0">
              <a:solidFill>
                <a:schemeClr val="bg2">
                  <a:lumMod val="90000"/>
                </a:schemeClr>
              </a:solidFill>
              <a:latin typeface="+mj-lt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AFBF319E-EFED-4428-8A3E-1FF0A86465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367" y="478508"/>
            <a:ext cx="60965" cy="780356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72170107-5D71-489E-9A13-D8E91D254890}"/>
              </a:ext>
            </a:extLst>
          </p:cNvPr>
          <p:cNvSpPr/>
          <p:nvPr/>
        </p:nvSpPr>
        <p:spPr bwMode="auto">
          <a:xfrm>
            <a:off x="11759433" y="1083093"/>
            <a:ext cx="432567" cy="4802802"/>
          </a:xfrm>
          <a:prstGeom prst="rect">
            <a:avLst/>
          </a:prstGeom>
          <a:solidFill>
            <a:srgbClr val="4DB3A0">
              <a:alpha val="8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marL="0" marR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PT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1D0D55ED-69DB-4B86-AC2F-396B99C624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8876" y="6487448"/>
            <a:ext cx="3292889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PT" altLang="pt-PT" sz="800" dirty="0">
                <a:solidFill>
                  <a:srgbClr val="89898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TELEMEDICINA E E-SAÚDE</a:t>
            </a:r>
            <a:r>
              <a:rPr lang="pt-PT" altLang="pt-PT" sz="800" i="1" dirty="0">
                <a:solidFill>
                  <a:srgbClr val="89898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t-PT" altLang="pt-PT" sz="800" dirty="0">
                <a:solidFill>
                  <a:srgbClr val="6BB0C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 TELE SCAR PLATFORM</a:t>
            </a:r>
            <a:r>
              <a:rPr lang="pt-PT" altLang="pt-PT" sz="800" dirty="0">
                <a:solidFill>
                  <a:srgbClr val="6BB0C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t-PT" altLang="pt-PT" sz="800" dirty="0">
                <a:solidFill>
                  <a:srgbClr val="6BB0C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 </a:t>
            </a:r>
            <a:r>
              <a:rPr lang="pt-PT" altLang="pt-PT" sz="800" dirty="0">
                <a:solidFill>
                  <a:srgbClr val="89898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MAY 25, 2020</a:t>
            </a:r>
          </a:p>
        </p:txBody>
      </p:sp>
      <p:pic>
        <p:nvPicPr>
          <p:cNvPr id="11" name="Picture 6" descr="Resultado de imagem para uporto feup">
            <a:extLst>
              <a:ext uri="{FF2B5EF4-FFF2-40B4-BE49-F238E27FC236}">
                <a16:creationId xmlns:a16="http://schemas.microsoft.com/office/drawing/2014/main" id="{087A8A6C-F2AE-4B06-BC19-787562D0F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51" y="6452017"/>
            <a:ext cx="882738" cy="284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Marcador de Posição do Número do Diapositivo 4">
            <a:extLst>
              <a:ext uri="{FF2B5EF4-FFF2-40B4-BE49-F238E27FC236}">
                <a16:creationId xmlns:a16="http://schemas.microsoft.com/office/drawing/2014/main" id="{8D879951-2E03-4705-BBD5-0E5B674557B3}"/>
              </a:ext>
            </a:extLst>
          </p:cNvPr>
          <p:cNvSpPr txBox="1">
            <a:spLocks/>
          </p:cNvSpPr>
          <p:nvPr/>
        </p:nvSpPr>
        <p:spPr>
          <a:xfrm>
            <a:off x="9187649" y="64130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CC2ACDB-A0A2-4ABC-9FAA-35B81A247E66}" type="slidenum">
              <a:rPr lang="pt-PT" sz="1000" smtClean="0">
                <a:solidFill>
                  <a:srgbClr val="89898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/>
              <a:t>7</a:t>
            </a:fld>
            <a:endParaRPr lang="pt-PT" sz="1000" dirty="0">
              <a:solidFill>
                <a:srgbClr val="89898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AutoShape 3">
            <a:extLst>
              <a:ext uri="{FF2B5EF4-FFF2-40B4-BE49-F238E27FC236}">
                <a16:creationId xmlns:a16="http://schemas.microsoft.com/office/drawing/2014/main" id="{9695119E-DB4D-469F-BBBB-BE271F9F8E1A}"/>
              </a:ext>
            </a:extLst>
          </p:cNvPr>
          <p:cNvSpPr>
            <a:spLocks noChangeAspect="1"/>
          </p:cNvSpPr>
          <p:nvPr/>
        </p:nvSpPr>
        <p:spPr bwMode="auto">
          <a:xfrm>
            <a:off x="1083399" y="2993451"/>
            <a:ext cx="97332" cy="97332"/>
          </a:xfrm>
          <a:custGeom>
            <a:avLst/>
            <a:gdLst/>
            <a:ahLst/>
            <a:cxnLst/>
            <a:rect l="0" t="0" r="r" b="b"/>
            <a:pathLst>
              <a:path w="20465" h="20465">
                <a:moveTo>
                  <a:pt x="18764" y="6107"/>
                </a:moveTo>
                <a:cubicBezTo>
                  <a:pt x="21033" y="8376"/>
                  <a:pt x="21033" y="12090"/>
                  <a:pt x="18764" y="14359"/>
                </a:cubicBezTo>
                <a:lnTo>
                  <a:pt x="14359" y="18764"/>
                </a:lnTo>
                <a:cubicBezTo>
                  <a:pt x="12090" y="21033"/>
                  <a:pt x="8376" y="21033"/>
                  <a:pt x="6107" y="18764"/>
                </a:cubicBezTo>
                <a:lnTo>
                  <a:pt x="1702" y="14359"/>
                </a:lnTo>
                <a:cubicBezTo>
                  <a:pt x="-567" y="12090"/>
                  <a:pt x="-567" y="8376"/>
                  <a:pt x="1702" y="6107"/>
                </a:cubicBezTo>
                <a:lnTo>
                  <a:pt x="6107" y="1702"/>
                </a:lnTo>
                <a:cubicBezTo>
                  <a:pt x="8376" y="-567"/>
                  <a:pt x="12090" y="-567"/>
                  <a:pt x="14359" y="1702"/>
                </a:cubicBezTo>
                <a:lnTo>
                  <a:pt x="18764" y="6107"/>
                </a:lnTo>
                <a:close/>
                <a:moveTo>
                  <a:pt x="18764" y="6107"/>
                </a:moveTo>
              </a:path>
            </a:pathLst>
          </a:custGeom>
          <a:solidFill>
            <a:srgbClr val="6ABDBE"/>
          </a:solidFill>
          <a:ln>
            <a:solidFill>
              <a:srgbClr val="6ABDBE"/>
            </a:solidFill>
          </a:ln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AutoShape 3">
            <a:extLst>
              <a:ext uri="{FF2B5EF4-FFF2-40B4-BE49-F238E27FC236}">
                <a16:creationId xmlns:a16="http://schemas.microsoft.com/office/drawing/2014/main" id="{B2E9DA27-4FDD-4964-AB48-3F0C6E7C527E}"/>
              </a:ext>
            </a:extLst>
          </p:cNvPr>
          <p:cNvSpPr>
            <a:spLocks noChangeAspect="1"/>
          </p:cNvSpPr>
          <p:nvPr/>
        </p:nvSpPr>
        <p:spPr bwMode="auto">
          <a:xfrm>
            <a:off x="1083399" y="3303406"/>
            <a:ext cx="97332" cy="97332"/>
          </a:xfrm>
          <a:custGeom>
            <a:avLst/>
            <a:gdLst/>
            <a:ahLst/>
            <a:cxnLst/>
            <a:rect l="0" t="0" r="r" b="b"/>
            <a:pathLst>
              <a:path w="20465" h="20465">
                <a:moveTo>
                  <a:pt x="18764" y="6107"/>
                </a:moveTo>
                <a:cubicBezTo>
                  <a:pt x="21033" y="8376"/>
                  <a:pt x="21033" y="12090"/>
                  <a:pt x="18764" y="14359"/>
                </a:cubicBezTo>
                <a:lnTo>
                  <a:pt x="14359" y="18764"/>
                </a:lnTo>
                <a:cubicBezTo>
                  <a:pt x="12090" y="21033"/>
                  <a:pt x="8376" y="21033"/>
                  <a:pt x="6107" y="18764"/>
                </a:cubicBezTo>
                <a:lnTo>
                  <a:pt x="1702" y="14359"/>
                </a:lnTo>
                <a:cubicBezTo>
                  <a:pt x="-567" y="12090"/>
                  <a:pt x="-567" y="8376"/>
                  <a:pt x="1702" y="6107"/>
                </a:cubicBezTo>
                <a:lnTo>
                  <a:pt x="6107" y="1702"/>
                </a:lnTo>
                <a:cubicBezTo>
                  <a:pt x="8376" y="-567"/>
                  <a:pt x="12090" y="-567"/>
                  <a:pt x="14359" y="1702"/>
                </a:cubicBezTo>
                <a:lnTo>
                  <a:pt x="18764" y="6107"/>
                </a:lnTo>
                <a:close/>
                <a:moveTo>
                  <a:pt x="18764" y="6107"/>
                </a:moveTo>
              </a:path>
            </a:pathLst>
          </a:custGeom>
          <a:solidFill>
            <a:srgbClr val="6ABDBE"/>
          </a:solidFill>
          <a:ln>
            <a:solidFill>
              <a:srgbClr val="6ABDBE"/>
            </a:solidFill>
          </a:ln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Gráfico 27" descr="Seta de Linha: Reta">
            <a:extLst>
              <a:ext uri="{FF2B5EF4-FFF2-40B4-BE49-F238E27FC236}">
                <a16:creationId xmlns:a16="http://schemas.microsoft.com/office/drawing/2014/main" id="{DE6854A7-8600-4BF7-8C38-4DE00AB7D7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1180731" y="3534005"/>
            <a:ext cx="245017" cy="245017"/>
          </a:xfrm>
          <a:prstGeom prst="rect">
            <a:avLst/>
          </a:prstGeom>
        </p:spPr>
      </p:pic>
      <p:pic>
        <p:nvPicPr>
          <p:cNvPr id="29" name="Gráfico 28" descr="Seta de Linha: Reta">
            <a:extLst>
              <a:ext uri="{FF2B5EF4-FFF2-40B4-BE49-F238E27FC236}">
                <a16:creationId xmlns:a16="http://schemas.microsoft.com/office/drawing/2014/main" id="{8543AB54-CF7A-46D0-885A-6D55F32871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1180730" y="3843960"/>
            <a:ext cx="245017" cy="245017"/>
          </a:xfrm>
          <a:prstGeom prst="rect">
            <a:avLst/>
          </a:prstGeom>
        </p:spPr>
      </p:pic>
      <p:pic>
        <p:nvPicPr>
          <p:cNvPr id="30" name="Gráfico 29" descr="Seta de Linha: Reta">
            <a:extLst>
              <a:ext uri="{FF2B5EF4-FFF2-40B4-BE49-F238E27FC236}">
                <a16:creationId xmlns:a16="http://schemas.microsoft.com/office/drawing/2014/main" id="{9572F108-884E-457A-8F40-46D65FD9BA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1180729" y="4153077"/>
            <a:ext cx="245017" cy="245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633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9C32B6EE-6685-4E78-A7B2-3E383F71CF2E}"/>
              </a:ext>
            </a:extLst>
          </p:cNvPr>
          <p:cNvSpPr txBox="1"/>
          <p:nvPr/>
        </p:nvSpPr>
        <p:spPr>
          <a:xfrm>
            <a:off x="1778220" y="1370977"/>
            <a:ext cx="3320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rgbClr val="4DB3A0"/>
                </a:solidFill>
                <a:latin typeface="+mj-lt"/>
              </a:rPr>
              <a:t>Non-Functional</a:t>
            </a:r>
            <a:endParaRPr lang="en-US" b="1" dirty="0">
              <a:solidFill>
                <a:srgbClr val="4DB3A0"/>
              </a:solidFill>
              <a:latin typeface="+mj-lt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2CEA117B-5B05-4CF4-94B1-E9445077C6FD}"/>
              </a:ext>
            </a:extLst>
          </p:cNvPr>
          <p:cNvSpPr txBox="1"/>
          <p:nvPr/>
        </p:nvSpPr>
        <p:spPr>
          <a:xfrm>
            <a:off x="10423376" y="3597883"/>
            <a:ext cx="15694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600" dirty="0">
                <a:latin typeface="+mj-lt"/>
              </a:rPr>
              <a:t>Final list containing 15 Functional Requirements</a:t>
            </a:r>
            <a:endParaRPr lang="en-US" sz="1600" dirty="0">
              <a:latin typeface="+mj-lt"/>
            </a:endParaRPr>
          </a:p>
        </p:txBody>
      </p:sp>
      <p:sp>
        <p:nvSpPr>
          <p:cNvPr id="6" name="Marcador de Posição do Número do Diapositivo 4">
            <a:extLst>
              <a:ext uri="{FF2B5EF4-FFF2-40B4-BE49-F238E27FC236}">
                <a16:creationId xmlns:a16="http://schemas.microsoft.com/office/drawing/2014/main" id="{09CCEBD3-7642-435E-B88C-A82B80BFC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7649" y="6413062"/>
            <a:ext cx="2743200" cy="365125"/>
          </a:xfrm>
        </p:spPr>
        <p:txBody>
          <a:bodyPr/>
          <a:lstStyle/>
          <a:p>
            <a:fld id="{7CC2ACDB-A0A2-4ABC-9FAA-35B81A247E66}" type="slidenum">
              <a:rPr lang="pt-PT" sz="1000" smtClean="0">
                <a:solidFill>
                  <a:srgbClr val="89898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fld>
            <a:endParaRPr lang="pt-PT" sz="1000" dirty="0">
              <a:solidFill>
                <a:srgbClr val="89898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9C88780E-7C98-4DDD-94BD-FF3C2ECBEA40}"/>
              </a:ext>
            </a:extLst>
          </p:cNvPr>
          <p:cNvSpPr txBox="1"/>
          <p:nvPr/>
        </p:nvSpPr>
        <p:spPr>
          <a:xfrm>
            <a:off x="1180731" y="576298"/>
            <a:ext cx="35519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dirty="0">
                <a:latin typeface="+mj-lt"/>
              </a:rPr>
              <a:t>System Requirements</a:t>
            </a:r>
            <a:endParaRPr lang="en-US" sz="2800" dirty="0">
              <a:latin typeface="+mj-lt"/>
            </a:endParaRPr>
          </a:p>
        </p:txBody>
      </p:sp>
      <p:pic>
        <p:nvPicPr>
          <p:cNvPr id="37" name="Imagem 36">
            <a:extLst>
              <a:ext uri="{FF2B5EF4-FFF2-40B4-BE49-F238E27FC236}">
                <a16:creationId xmlns:a16="http://schemas.microsoft.com/office/drawing/2014/main" id="{DA744217-ED0A-45EE-9400-EE58D42435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367" y="478508"/>
            <a:ext cx="60965" cy="780356"/>
          </a:xfrm>
          <a:prstGeom prst="rect">
            <a:avLst/>
          </a:prstGeom>
        </p:spPr>
      </p:pic>
      <p:sp>
        <p:nvSpPr>
          <p:cNvPr id="39" name="Rectangle 7">
            <a:extLst>
              <a:ext uri="{FF2B5EF4-FFF2-40B4-BE49-F238E27FC236}">
                <a16:creationId xmlns:a16="http://schemas.microsoft.com/office/drawing/2014/main" id="{42B4C3BF-1F35-47C6-B0F5-9E5F9366E5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8876" y="6487448"/>
            <a:ext cx="3292889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PT" altLang="pt-PT" sz="800" dirty="0">
                <a:solidFill>
                  <a:srgbClr val="89898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TELEMEDICINA E E-SAÚDE</a:t>
            </a:r>
            <a:r>
              <a:rPr lang="pt-PT" altLang="pt-PT" sz="800" i="1" dirty="0">
                <a:solidFill>
                  <a:srgbClr val="89898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t-PT" altLang="pt-PT" sz="800" dirty="0">
                <a:solidFill>
                  <a:srgbClr val="6BB0C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 TELE SCAR PLATFORM</a:t>
            </a:r>
            <a:r>
              <a:rPr lang="pt-PT" altLang="pt-PT" sz="800" dirty="0">
                <a:solidFill>
                  <a:srgbClr val="6BB0C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t-PT" altLang="pt-PT" sz="800" dirty="0">
                <a:solidFill>
                  <a:srgbClr val="6BB0C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 </a:t>
            </a:r>
            <a:r>
              <a:rPr lang="pt-PT" altLang="pt-PT" sz="800" dirty="0">
                <a:solidFill>
                  <a:srgbClr val="89898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MAY 25, 2020</a:t>
            </a:r>
          </a:p>
        </p:txBody>
      </p:sp>
      <p:pic>
        <p:nvPicPr>
          <p:cNvPr id="40" name="Picture 6" descr="Resultado de imagem para uporto feup">
            <a:extLst>
              <a:ext uri="{FF2B5EF4-FFF2-40B4-BE49-F238E27FC236}">
                <a16:creationId xmlns:a16="http://schemas.microsoft.com/office/drawing/2014/main" id="{5340628F-C3B2-40E8-B1EA-EE9FF2A07D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51" y="6452017"/>
            <a:ext cx="882738" cy="284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Retângulo 46">
            <a:extLst>
              <a:ext uri="{FF2B5EF4-FFF2-40B4-BE49-F238E27FC236}">
                <a16:creationId xmlns:a16="http://schemas.microsoft.com/office/drawing/2014/main" id="{28348A88-80E9-40EF-B6A2-68A9D171DC69}"/>
              </a:ext>
            </a:extLst>
          </p:cNvPr>
          <p:cNvSpPr/>
          <p:nvPr/>
        </p:nvSpPr>
        <p:spPr>
          <a:xfrm>
            <a:off x="1244353" y="2679707"/>
            <a:ext cx="48516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>
                <a:latin typeface="+mj-lt"/>
              </a:rPr>
              <a:t>The system will operate on any web browser including mobile</a:t>
            </a:r>
          </a:p>
        </p:txBody>
      </p:sp>
      <p:sp>
        <p:nvSpPr>
          <p:cNvPr id="48" name="Retângulo 47">
            <a:extLst>
              <a:ext uri="{FF2B5EF4-FFF2-40B4-BE49-F238E27FC236}">
                <a16:creationId xmlns:a16="http://schemas.microsoft.com/office/drawing/2014/main" id="{4BC34DF3-DA3B-4B58-A77B-8FBE59D79666}"/>
              </a:ext>
            </a:extLst>
          </p:cNvPr>
          <p:cNvSpPr/>
          <p:nvPr/>
        </p:nvSpPr>
        <p:spPr>
          <a:xfrm>
            <a:off x="1244353" y="3429000"/>
            <a:ext cx="48516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>
                <a:latin typeface="+mj-lt"/>
              </a:rPr>
              <a:t>The system must be available 24 hours daily (365 days per year)</a:t>
            </a:r>
          </a:p>
        </p:txBody>
      </p:sp>
      <p:sp>
        <p:nvSpPr>
          <p:cNvPr id="49" name="Retângulo 48">
            <a:extLst>
              <a:ext uri="{FF2B5EF4-FFF2-40B4-BE49-F238E27FC236}">
                <a16:creationId xmlns:a16="http://schemas.microsoft.com/office/drawing/2014/main" id="{27042CE6-EB52-43B7-9724-E16F64159BEE}"/>
              </a:ext>
            </a:extLst>
          </p:cNvPr>
          <p:cNvSpPr/>
          <p:nvPr/>
        </p:nvSpPr>
        <p:spPr>
          <a:xfrm>
            <a:off x="1244353" y="4178293"/>
            <a:ext cx="48516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>
                <a:latin typeface="+mj-lt"/>
              </a:rPr>
              <a:t>Access to patient medical information is limited to medical staff only</a:t>
            </a:r>
          </a:p>
        </p:txBody>
      </p:sp>
      <p:pic>
        <p:nvPicPr>
          <p:cNvPr id="51" name="Gráfico 50" descr="Seta de Linha: Reta">
            <a:extLst>
              <a:ext uri="{FF2B5EF4-FFF2-40B4-BE49-F238E27FC236}">
                <a16:creationId xmlns:a16="http://schemas.microsoft.com/office/drawing/2014/main" id="{DE915397-879E-442B-A66B-F1C8AF5E93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904340" y="2727077"/>
            <a:ext cx="245017" cy="245017"/>
          </a:xfrm>
          <a:prstGeom prst="rect">
            <a:avLst/>
          </a:prstGeom>
        </p:spPr>
      </p:pic>
      <p:pic>
        <p:nvPicPr>
          <p:cNvPr id="52" name="Gráfico 51" descr="Seta de Linha: Reta">
            <a:extLst>
              <a:ext uri="{FF2B5EF4-FFF2-40B4-BE49-F238E27FC236}">
                <a16:creationId xmlns:a16="http://schemas.microsoft.com/office/drawing/2014/main" id="{A9F3B63B-1402-44CC-85AB-762D79D97B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904340" y="3475375"/>
            <a:ext cx="245017" cy="245017"/>
          </a:xfrm>
          <a:prstGeom prst="rect">
            <a:avLst/>
          </a:prstGeom>
        </p:spPr>
      </p:pic>
      <p:pic>
        <p:nvPicPr>
          <p:cNvPr id="53" name="Gráfico 52" descr="Seta de Linha: Reta">
            <a:extLst>
              <a:ext uri="{FF2B5EF4-FFF2-40B4-BE49-F238E27FC236}">
                <a16:creationId xmlns:a16="http://schemas.microsoft.com/office/drawing/2014/main" id="{0FF7CF20-CE4C-4C39-996F-A135AC9E99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904340" y="4236458"/>
            <a:ext cx="245017" cy="245017"/>
          </a:xfrm>
          <a:prstGeom prst="rect">
            <a:avLst/>
          </a:prstGeom>
        </p:spPr>
      </p:pic>
      <p:sp>
        <p:nvSpPr>
          <p:cNvPr id="54" name="CaixaDeTexto 53">
            <a:extLst>
              <a:ext uri="{FF2B5EF4-FFF2-40B4-BE49-F238E27FC236}">
                <a16:creationId xmlns:a16="http://schemas.microsoft.com/office/drawing/2014/main" id="{5CF9901B-3AE1-4993-871C-59A3F1BB3AFF}"/>
              </a:ext>
            </a:extLst>
          </p:cNvPr>
          <p:cNvSpPr txBox="1"/>
          <p:nvPr/>
        </p:nvSpPr>
        <p:spPr>
          <a:xfrm>
            <a:off x="8002135" y="1365498"/>
            <a:ext cx="3320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rgbClr val="4DB3A0"/>
                </a:solidFill>
                <a:latin typeface="+mj-lt"/>
              </a:rPr>
              <a:t>Functional</a:t>
            </a:r>
            <a:endParaRPr lang="en-US" b="1" dirty="0">
              <a:solidFill>
                <a:srgbClr val="4DB3A0"/>
              </a:solidFill>
              <a:latin typeface="+mj-lt"/>
            </a:endParaRPr>
          </a:p>
        </p:txBody>
      </p:sp>
      <p:cxnSp>
        <p:nvCxnSpPr>
          <p:cNvPr id="55" name="Conexão reta 54">
            <a:extLst>
              <a:ext uri="{FF2B5EF4-FFF2-40B4-BE49-F238E27FC236}">
                <a16:creationId xmlns:a16="http://schemas.microsoft.com/office/drawing/2014/main" id="{F8F92667-4066-4FC4-9AF3-B656D4D81327}"/>
              </a:ext>
            </a:extLst>
          </p:cNvPr>
          <p:cNvCxnSpPr>
            <a:cxnSpLocks/>
          </p:cNvCxnSpPr>
          <p:nvPr/>
        </p:nvCxnSpPr>
        <p:spPr>
          <a:xfrm>
            <a:off x="6436001" y="1452194"/>
            <a:ext cx="0" cy="4837043"/>
          </a:xfrm>
          <a:prstGeom prst="line">
            <a:avLst/>
          </a:prstGeom>
          <a:noFill/>
          <a:ln w="1905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</p:cxnSp>
      <p:pic>
        <p:nvPicPr>
          <p:cNvPr id="60" name="Imagem 59">
            <a:extLst>
              <a:ext uri="{FF2B5EF4-FFF2-40B4-BE49-F238E27FC236}">
                <a16:creationId xmlns:a16="http://schemas.microsoft.com/office/drawing/2014/main" id="{F5ED8A20-CCFB-4A3D-A49D-4C169D4FBD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406" y="2086253"/>
            <a:ext cx="3182256" cy="4034243"/>
          </a:xfrm>
          <a:prstGeom prst="rect">
            <a:avLst/>
          </a:prstGeom>
        </p:spPr>
      </p:pic>
      <p:pic>
        <p:nvPicPr>
          <p:cNvPr id="61" name="Gráfico 60" descr="Seta de Linha: Curva para a esquerda">
            <a:extLst>
              <a:ext uri="{FF2B5EF4-FFF2-40B4-BE49-F238E27FC236}">
                <a16:creationId xmlns:a16="http://schemas.microsoft.com/office/drawing/2014/main" id="{431A6A6F-776B-49E2-AF24-121027D37E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5055084" flipH="1" flipV="1">
            <a:off x="10266346" y="4870751"/>
            <a:ext cx="710357" cy="71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9007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ABB4F838-B3E5-44C4-B9B7-119CDA676942}"/>
              </a:ext>
            </a:extLst>
          </p:cNvPr>
          <p:cNvSpPr txBox="1">
            <a:spLocks/>
          </p:cNvSpPr>
          <p:nvPr/>
        </p:nvSpPr>
        <p:spPr>
          <a:xfrm>
            <a:off x="9187649" y="64130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CC2ACDB-A0A2-4ABC-9FAA-35B81A247E66}" type="slidenum">
              <a:rPr lang="pt-PT" sz="1000" smtClean="0">
                <a:solidFill>
                  <a:srgbClr val="89898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/>
              <a:t>9</a:t>
            </a:fld>
            <a:endParaRPr lang="pt-PT" sz="1000" dirty="0">
              <a:solidFill>
                <a:srgbClr val="89898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CC70CC97-FB9C-4AA7-A54A-EC7974E48315}"/>
              </a:ext>
            </a:extLst>
          </p:cNvPr>
          <p:cNvSpPr txBox="1"/>
          <p:nvPr/>
        </p:nvSpPr>
        <p:spPr>
          <a:xfrm>
            <a:off x="1180731" y="576298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dirty="0">
                <a:latin typeface="+mj-lt"/>
              </a:rPr>
              <a:t>Functional Modeling - Use Case Diagram</a:t>
            </a:r>
            <a:endParaRPr lang="en-US" sz="2800" dirty="0">
              <a:latin typeface="+mj-lt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C7570F12-FACC-4538-88D6-3F5CFF344D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367" y="478508"/>
            <a:ext cx="60965" cy="780356"/>
          </a:xfrm>
          <a:prstGeom prst="rect">
            <a:avLst/>
          </a:prstGeom>
        </p:spPr>
      </p:pic>
      <p:sp>
        <p:nvSpPr>
          <p:cNvPr id="10" name="Rectangle 7">
            <a:extLst>
              <a:ext uri="{FF2B5EF4-FFF2-40B4-BE49-F238E27FC236}">
                <a16:creationId xmlns:a16="http://schemas.microsoft.com/office/drawing/2014/main" id="{F1E5F052-19AD-4FB0-9640-D91595C2F6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8876" y="6487448"/>
            <a:ext cx="3292889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PT" altLang="pt-PT" sz="800" dirty="0">
                <a:solidFill>
                  <a:srgbClr val="89898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TELEMEDICINA E E-SAÚDE</a:t>
            </a:r>
            <a:r>
              <a:rPr lang="pt-PT" altLang="pt-PT" sz="800" i="1" dirty="0">
                <a:solidFill>
                  <a:srgbClr val="89898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t-PT" altLang="pt-PT" sz="800" dirty="0">
                <a:solidFill>
                  <a:srgbClr val="6BB0C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 TELE SCAR PLATFORM</a:t>
            </a:r>
            <a:r>
              <a:rPr lang="pt-PT" altLang="pt-PT" sz="800" dirty="0">
                <a:solidFill>
                  <a:srgbClr val="6BB0C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t-PT" altLang="pt-PT" sz="800" dirty="0">
                <a:solidFill>
                  <a:srgbClr val="6BB0C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 </a:t>
            </a:r>
            <a:r>
              <a:rPr lang="pt-PT" altLang="pt-PT" sz="800" dirty="0">
                <a:solidFill>
                  <a:srgbClr val="89898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MAY 25, 2020</a:t>
            </a:r>
          </a:p>
        </p:txBody>
      </p:sp>
      <p:pic>
        <p:nvPicPr>
          <p:cNvPr id="11" name="Picture 6" descr="Resultado de imagem para uporto feup">
            <a:extLst>
              <a:ext uri="{FF2B5EF4-FFF2-40B4-BE49-F238E27FC236}">
                <a16:creationId xmlns:a16="http://schemas.microsoft.com/office/drawing/2014/main" id="{61831E26-3D1B-49CF-87CD-C986120EF7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51" y="6452017"/>
            <a:ext cx="882738" cy="284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Imagem 35" descr="Uma imagem com texto, mapa&#10;&#10;Descrição gerada automaticamente">
            <a:extLst>
              <a:ext uri="{FF2B5EF4-FFF2-40B4-BE49-F238E27FC236}">
                <a16:creationId xmlns:a16="http://schemas.microsoft.com/office/drawing/2014/main" id="{675FF22B-0F14-4A69-950D-EB8E7E8F6E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75" y="1447061"/>
            <a:ext cx="4330382" cy="4601033"/>
          </a:xfrm>
          <a:prstGeom prst="rect">
            <a:avLst/>
          </a:prstGeom>
        </p:spPr>
      </p:pic>
      <p:cxnSp>
        <p:nvCxnSpPr>
          <p:cNvPr id="37" name="Conexão reta 36">
            <a:extLst>
              <a:ext uri="{FF2B5EF4-FFF2-40B4-BE49-F238E27FC236}">
                <a16:creationId xmlns:a16="http://schemas.microsoft.com/office/drawing/2014/main" id="{3CC67855-0EC6-43B2-AE38-F318474A95B5}"/>
              </a:ext>
            </a:extLst>
          </p:cNvPr>
          <p:cNvCxnSpPr>
            <a:cxnSpLocks/>
          </p:cNvCxnSpPr>
          <p:nvPr/>
        </p:nvCxnSpPr>
        <p:spPr>
          <a:xfrm>
            <a:off x="5774184" y="1689520"/>
            <a:ext cx="0" cy="4009964"/>
          </a:xfrm>
          <a:prstGeom prst="line">
            <a:avLst/>
          </a:prstGeom>
          <a:noFill/>
          <a:ln w="1905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</p:cxnSp>
      <p:pic>
        <p:nvPicPr>
          <p:cNvPr id="39" name="Imagem 38">
            <a:extLst>
              <a:ext uri="{FF2B5EF4-FFF2-40B4-BE49-F238E27FC236}">
                <a16:creationId xmlns:a16="http://schemas.microsoft.com/office/drawing/2014/main" id="{FCA84F08-C1BE-48EE-8D6B-392D8CEDA9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1105" y="2664271"/>
            <a:ext cx="5157926" cy="2690238"/>
          </a:xfrm>
          <a:prstGeom prst="rect">
            <a:avLst/>
          </a:prstGeom>
        </p:spPr>
      </p:pic>
      <p:sp>
        <p:nvSpPr>
          <p:cNvPr id="40" name="Rectangle 26">
            <a:extLst>
              <a:ext uri="{FF2B5EF4-FFF2-40B4-BE49-F238E27FC236}">
                <a16:creationId xmlns:a16="http://schemas.microsoft.com/office/drawing/2014/main" id="{97F088E8-3340-4D2A-AAC8-E8D0A7DCD1CA}"/>
              </a:ext>
            </a:extLst>
          </p:cNvPr>
          <p:cNvSpPr/>
          <p:nvPr/>
        </p:nvSpPr>
        <p:spPr>
          <a:xfrm>
            <a:off x="6915596" y="1822511"/>
            <a:ext cx="3727359" cy="335560"/>
          </a:xfrm>
          <a:prstGeom prst="rect">
            <a:avLst/>
          </a:prstGeom>
          <a:solidFill>
            <a:srgbClr val="41B1A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32004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kern="0" dirty="0">
                <a:solidFill>
                  <a:prstClr val="white"/>
                </a:solidFill>
              </a:rPr>
              <a:t>TELE SCAR ACTORS - DESCRIPTION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27437969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452</TotalTime>
  <Words>828</Words>
  <Application>Microsoft Office PowerPoint</Application>
  <PresentationFormat>Ecrã Panorâmico</PresentationFormat>
  <Paragraphs>126</Paragraphs>
  <Slides>15</Slides>
  <Notes>0</Notes>
  <HiddenSlides>0</HiddenSlides>
  <MMClips>1</MMClips>
  <ScaleCrop>false</ScaleCrop>
  <HeadingPairs>
    <vt:vector size="6" baseType="variant">
      <vt:variant>
        <vt:lpstr>Tipos de letra usados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15</vt:i4>
      </vt:variant>
    </vt:vector>
  </HeadingPairs>
  <TitlesOfParts>
    <vt:vector size="21" baseType="lpstr">
      <vt:lpstr>Arial</vt:lpstr>
      <vt:lpstr>Bebas Neue</vt:lpstr>
      <vt:lpstr>Calibri</vt:lpstr>
      <vt:lpstr>Calibri Light</vt:lpstr>
      <vt:lpstr>Tahoma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Manuela Alves</dc:creator>
  <cp:lastModifiedBy>Inês Alves</cp:lastModifiedBy>
  <cp:revision>38</cp:revision>
  <dcterms:created xsi:type="dcterms:W3CDTF">2020-05-25T07:30:40Z</dcterms:created>
  <dcterms:modified xsi:type="dcterms:W3CDTF">2020-05-25T15:38:56Z</dcterms:modified>
</cp:coreProperties>
</file>